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40"/>
  </p:notesMasterIdLst>
  <p:sldIdLst>
    <p:sldId id="256" r:id="rId2"/>
    <p:sldId id="257" r:id="rId3"/>
    <p:sldId id="289" r:id="rId4"/>
    <p:sldId id="290"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92" r:id="rId21"/>
    <p:sldId id="273" r:id="rId22"/>
    <p:sldId id="274" r:id="rId23"/>
    <p:sldId id="291" r:id="rId24"/>
    <p:sldId id="275" r:id="rId25"/>
    <p:sldId id="276" r:id="rId26"/>
    <p:sldId id="277" r:id="rId27"/>
    <p:sldId id="278" r:id="rId28"/>
    <p:sldId id="279" r:id="rId29"/>
    <p:sldId id="285" r:id="rId30"/>
    <p:sldId id="295" r:id="rId31"/>
    <p:sldId id="298" r:id="rId32"/>
    <p:sldId id="293" r:id="rId33"/>
    <p:sldId id="297" r:id="rId34"/>
    <p:sldId id="294" r:id="rId35"/>
    <p:sldId id="287" r:id="rId36"/>
    <p:sldId id="299" r:id="rId37"/>
    <p:sldId id="288" r:id="rId38"/>
    <p:sldId id="284" r:id="rId39"/>
  </p:sldIdLst>
  <p:sldSz cx="24377650" cy="13716000"/>
  <p:notesSz cx="6858000" cy="9144000"/>
  <p:embeddedFontLst>
    <p:embeddedFont>
      <p:font typeface="Source Sans Pro" panose="020B0604020202020204" charset="0"/>
      <p:regular r:id="rId41"/>
      <p:bold r:id="rId42"/>
      <p:italic r:id="rId43"/>
      <p:boldItalic r:id="rId44"/>
    </p:embeddedFont>
    <p:embeddedFont>
      <p:font typeface="Source Sans Pro SemiBold"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Raleway"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92" y="108"/>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B3D40"/>
                </a:solidFill>
              </a:rPr>
              <a:t>[ Throughout the </a:t>
            </a:r>
            <a:r>
              <a:rPr lang="en-GB" sz="1800" i="1">
                <a:solidFill>
                  <a:srgbClr val="3B3D40"/>
                </a:solidFill>
              </a:rPr>
              <a:t>notes</a:t>
            </a:r>
            <a:r>
              <a:rPr lang="en-GB" sz="1800">
                <a:solidFill>
                  <a:srgbClr val="3B3D40"/>
                </a:solidFill>
              </a:rPr>
              <a:t> section of this presentation is additional information pertaining to each slide. Each slide will only have brief bullet points (to prevent the viewer from being distracted by long paragraphs; the presenter should supplement each bullet point with the additional information provided here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267969f7d_0_40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267969f7d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2F2F2F"/>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267969f7d_0_41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267969f7d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23ead706b_0_2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23ead706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267969f7d_0_43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267969f7d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Calibri"/>
              <a:buNone/>
            </a:pPr>
            <a:r>
              <a:rPr lang="en-GB" sz="1800">
                <a:solidFill>
                  <a:srgbClr val="3B3D40"/>
                </a:solidFill>
                <a:latin typeface="Calibri"/>
                <a:ea typeface="Calibri"/>
                <a:cs typeface="Calibri"/>
                <a:sym typeface="Calibri"/>
              </a:rPr>
              <a:t>The community benefits greatly from direct volunteer involvement. It is a huge motivational factor to see volunteers committed to a community’s access to needed public health infrastructure. In addition they benefit from the education workshops given by student volunteers. Each volunteer also indirectly supports, through their program contributions, sustainability aspects like training a water council, and allowing staff to check up with communities and confirm that the systems are being operated properly.</a:t>
            </a:r>
            <a:endParaRPr sz="1200">
              <a:solidFill>
                <a:srgbClr val="3B3D40"/>
              </a:solidFill>
            </a:endParaRPr>
          </a:p>
          <a:p>
            <a:pPr marL="0" lvl="0" indent="0" algn="l" rtl="0">
              <a:spcBef>
                <a:spcPts val="0"/>
              </a:spcBef>
              <a:spcAft>
                <a:spcPts val="0"/>
              </a:spcAft>
              <a:buClr>
                <a:srgbClr val="3B3D40"/>
              </a:buClr>
              <a:buFont typeface="Arial"/>
              <a:buNone/>
            </a:pPr>
            <a:endParaRPr sz="1800">
              <a:solidFill>
                <a:srgbClr val="3B3D40"/>
              </a:solidFill>
              <a:latin typeface="Calibri"/>
              <a:ea typeface="Calibri"/>
              <a:cs typeface="Calibri"/>
              <a:sym typeface="Calibri"/>
            </a:endParaRPr>
          </a:p>
          <a:p>
            <a:pPr marL="0" lvl="0" indent="0" algn="l" rtl="0">
              <a:spcBef>
                <a:spcPts val="0"/>
              </a:spcBef>
              <a:spcAft>
                <a:spcPts val="0"/>
              </a:spcAft>
              <a:buNone/>
            </a:pPr>
            <a:r>
              <a:rPr lang="en-GB" sz="1800">
                <a:solidFill>
                  <a:srgbClr val="3B3D40"/>
                </a:solidFill>
                <a:latin typeface="Calibri"/>
                <a:ea typeface="Calibri"/>
                <a:cs typeface="Calibri"/>
                <a:sym typeface="Calibri"/>
              </a:rPr>
              <a:t>The volunteer also gains many benefits from direct volunteering. They are providing a community with not just public health infrastructure, but health and economic potential. The volunteer also gets to directly apply their education, weather it is public health, engineering, Spanish, international development or more. A volunteer also gets to experience a developing country and gains a better perspective on how the majority of the world lives.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23ead706b_0_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23ead706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267969f7d_0_43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267969f7d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267969f7d_0_44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267969f7d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7969f7d_0_4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7969f7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7969f7d_0_4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7969f7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extLst>
      <p:ext uri="{BB962C8B-B14F-4D97-AF65-F5344CB8AC3E}">
        <p14:creationId xmlns:p14="http://schemas.microsoft.com/office/powerpoint/2010/main" val="47532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23ead706b_0_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23ead706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f88252dc4_0_1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2F2F2F"/>
                </a:solidFill>
                <a:latin typeface="Calibri"/>
                <a:ea typeface="Calibri"/>
                <a:cs typeface="Calibri"/>
                <a:sym typeface="Calibri"/>
              </a:rPr>
              <a:t>Global Brigades is the world’s largest student-led global health and sustainable development organization.  As a secular, international nonprofit organization, we mobilize student volunteers and professionals to empower communities in developing countries with programs that improve quality of life and environment, while respecting local culture. Students and professionals empower communities in Honduras, Panama, and Nicaragua.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3ead706b_0_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3ead706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3ead706b_0_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3ead706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extLst>
      <p:ext uri="{BB962C8B-B14F-4D97-AF65-F5344CB8AC3E}">
        <p14:creationId xmlns:p14="http://schemas.microsoft.com/office/powerpoint/2010/main" val="209862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23ead706b_0_1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23ead706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23ead706b_0_1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23ead706b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267969f7d_0_9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267969f7d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267969f7d_0_9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267969f7d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267969f7d_0_95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267969f7d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8: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50"/>
              <a:buFont typeface="Arial"/>
              <a:buNone/>
            </a:pPr>
            <a:r>
              <a:rPr lang="en-US" sz="1800" b="0" i="0" u="none" strike="noStrike" cap="none"/>
              <a:t>Volunteers will be lodged in a group compound.  All accommodations are clean and safe.  There is electricity, bathrooms and clean drinking water on site.  Meals are prepared on site using clean water and food specifically for the brigade.  A GB staff member will be with the volunteers at all times and available for 24 hour assistance.</a:t>
            </a:r>
            <a:endParaRPr/>
          </a:p>
          <a:p>
            <a:pPr marL="0" marR="0" lvl="0" indent="0" algn="l" rtl="0">
              <a:spcBef>
                <a:spcPts val="0"/>
              </a:spcBef>
              <a:spcAft>
                <a:spcPts val="0"/>
              </a:spcAft>
              <a:buClr>
                <a:schemeClr val="dk1"/>
              </a:buClr>
              <a:buSzPts val="1800"/>
              <a:buFont typeface="Arial"/>
              <a:buNone/>
            </a:pPr>
            <a:endParaRPr sz="1800" b="0" i="0" u="none" strike="noStrike" cap="none"/>
          </a:p>
          <a:p>
            <a:pPr marL="0" lvl="0" indent="0" algn="l" rtl="0">
              <a:spcBef>
                <a:spcPts val="0"/>
              </a:spcBef>
              <a:spcAft>
                <a:spcPts val="0"/>
              </a:spcAft>
              <a:buNone/>
            </a:pPr>
            <a:r>
              <a:rPr lang="en-US" sz="1800">
                <a:latin typeface="Calibri"/>
                <a:ea typeface="Calibri"/>
                <a:cs typeface="Calibri"/>
                <a:sym typeface="Calibri"/>
              </a:rPr>
              <a:t>For the complete breakdown visit - http://globalbrigades.wikidot.com/student-materials:program-donations:program-contribution. Remember to express that the program contribution contains $100 towards the public health projects. </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Actual lodging facility will most likely not be determined until a week or two before a brigade, due to logistics of arranging volunteers and frequent changing volunteer numbers up to the actual brigade. ]</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97452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8: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50"/>
              <a:buFont typeface="Arial"/>
              <a:buNone/>
            </a:pPr>
            <a:r>
              <a:rPr lang="en-US" sz="1800" b="0" i="0" u="none" strike="noStrike" cap="none"/>
              <a:t>Volunteers will be lodged in a group compound.  All accommodations are clean and safe.  There is electricity, bathrooms and clean drinking water on site.  Meals are prepared on site using clean water and food specifically for the brigade.  A GB staff member will be with the volunteers at all times and available for 24 hour assistance.</a:t>
            </a:r>
            <a:endParaRPr/>
          </a:p>
          <a:p>
            <a:pPr marL="0" marR="0" lvl="0" indent="0" algn="l" rtl="0">
              <a:spcBef>
                <a:spcPts val="0"/>
              </a:spcBef>
              <a:spcAft>
                <a:spcPts val="0"/>
              </a:spcAft>
              <a:buClr>
                <a:schemeClr val="dk1"/>
              </a:buClr>
              <a:buSzPts val="1800"/>
              <a:buFont typeface="Arial"/>
              <a:buNone/>
            </a:pPr>
            <a:endParaRPr sz="1800" b="0" i="0" u="none" strike="noStrike" cap="none"/>
          </a:p>
          <a:p>
            <a:pPr marL="0" lvl="0" indent="0" algn="l" rtl="0">
              <a:spcBef>
                <a:spcPts val="0"/>
              </a:spcBef>
              <a:spcAft>
                <a:spcPts val="0"/>
              </a:spcAft>
              <a:buNone/>
            </a:pPr>
            <a:r>
              <a:rPr lang="en-US" sz="1800">
                <a:latin typeface="Calibri"/>
                <a:ea typeface="Calibri"/>
                <a:cs typeface="Calibri"/>
                <a:sym typeface="Calibri"/>
              </a:rPr>
              <a:t>For the complete breakdown visit - http://globalbrigades.wikidot.com/student-materials:program-donations:program-contribution. Remember to express that the program contribution contains $100 towards the public health projects. </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Actual lodging facility will most likely not be determined until a week or two before a brigade, due to logistics of arranging volunteers and frequent changing volunteer numbers up to the actual brigade. ]</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362089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p30: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292634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267969f7d_0_3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267969f7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31: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dk1"/>
              </a:buClr>
              <a:buSzPts val="450"/>
              <a:buFont typeface="Arial"/>
              <a:buNone/>
            </a:pPr>
            <a:r>
              <a:rPr lang="en-US" sz="1800" b="0" i="0" u="none" strike="noStrike" cap="none"/>
              <a:t>[ Consider adding more information to this slide, such as due dates for the brigade application, deposit due dates, next meeting date/time/location. ]</a:t>
            </a:r>
            <a:endParaRPr/>
          </a:p>
          <a:p>
            <a:pPr marL="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3283770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f88252dc4_0_153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267969f7d_0_5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267969f7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267969f7d_0_16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267969f7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aseline="30000">
                <a:solidFill>
                  <a:srgbClr val="3B3D40"/>
                </a:solidFill>
              </a:rPr>
              <a:t>+</a:t>
            </a:r>
            <a:r>
              <a:rPr lang="en-GB" sz="1800">
                <a:solidFill>
                  <a:srgbClr val="3B3D40"/>
                </a:solidFill>
              </a:rPr>
              <a:t>information from World Data Bank 2015</a:t>
            </a:r>
            <a:endParaRPr sz="1800">
              <a:solidFill>
                <a:srgbClr val="2F2F2F"/>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267969f7d_0_19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267969f7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267969f7d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267969f7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Calibri"/>
              <a:buNone/>
            </a:pPr>
            <a:r>
              <a:rPr lang="en-GB" sz="1800">
                <a:solidFill>
                  <a:srgbClr val="3B3D40"/>
                </a:solidFill>
                <a:latin typeface="Calibri"/>
                <a:ea typeface="Calibri"/>
                <a:cs typeface="Calibri"/>
                <a:sym typeface="Calibri"/>
              </a:rPr>
              <a:t>Source: Health Indicator database. Regional Initiative of Health Indicator, Pan American Health Organization (PAHO), 2009. http://ais.paho.org/phip/viz/cip_coverageandsanitation.asp </a:t>
            </a:r>
            <a:endParaRPr sz="1200">
              <a:solidFill>
                <a:srgbClr val="3B3D40"/>
              </a:solidFill>
            </a:endParaRPr>
          </a:p>
          <a:p>
            <a:pPr marL="0" lvl="0" indent="0" algn="l" rtl="0">
              <a:spcBef>
                <a:spcPts val="0"/>
              </a:spcBef>
              <a:spcAft>
                <a:spcPts val="0"/>
              </a:spcAft>
              <a:buClr>
                <a:srgbClr val="3B3D40"/>
              </a:buClr>
              <a:buFont typeface="Arial"/>
              <a:buNone/>
            </a:pPr>
            <a:endParaRPr sz="1800">
              <a:solidFill>
                <a:srgbClr val="3B3D40"/>
              </a:solidFill>
              <a:latin typeface="Calibri"/>
              <a:ea typeface="Calibri"/>
              <a:cs typeface="Calibri"/>
              <a:sym typeface="Calibri"/>
            </a:endParaRPr>
          </a:p>
          <a:p>
            <a:pPr marL="0" lvl="0" indent="0" algn="l" rtl="0">
              <a:spcBef>
                <a:spcPts val="0"/>
              </a:spcBef>
              <a:spcAft>
                <a:spcPts val="0"/>
              </a:spcAft>
              <a:buNone/>
            </a:pPr>
            <a:r>
              <a:rPr lang="en-GB" sz="1800">
                <a:solidFill>
                  <a:srgbClr val="3B3D40"/>
                </a:solidFill>
                <a:latin typeface="Calibri"/>
                <a:ea typeface="Calibri"/>
                <a:cs typeface="Calibri"/>
                <a:sym typeface="Calibri"/>
              </a:rPr>
              <a:t>“Improved” sanitation infrastructure considered connection to a public sewer, connection to a septic system, pour-flush latrine, access to a pit latrine, or access to a ventilated improved pit latrine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267969f7d_0_26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267969f7d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33333"/>
                </a:solidFill>
                <a:highlight>
                  <a:schemeClr val="lt1"/>
                </a:highlight>
              </a:rPr>
              <a:t>"The World Health Organization (WHO) estimates that exposure to smoke from the simple act of cooking constitutes the fourth leading risk factor for disease in developing countries, and causes 4.3 million premature deaths per year – exceeding deaths attributable to malaria or tuberculosis. In addition, tens of millions more fall sick with illnesses that could readily be prevented with improved adoption of clean and efficient cookstoves and fuels.' - Global Alliance for Clean Cookstoves</a:t>
            </a:r>
            <a:endParaRPr sz="1000">
              <a:solidFill>
                <a:srgbClr val="333333"/>
              </a:solidFill>
              <a:highlight>
                <a:schemeClr val="lt1"/>
              </a:highlight>
            </a:endParaRPr>
          </a:p>
          <a:p>
            <a:pPr marL="0" lvl="0" indent="0" algn="l" rtl="0">
              <a:spcBef>
                <a:spcPts val="0"/>
              </a:spcBef>
              <a:spcAft>
                <a:spcPts val="0"/>
              </a:spcAft>
              <a:buNone/>
            </a:pP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"Typical wood-fired cookstoves and open fires emit small particles, carbon monoxide, and other noxious fumes that are up to 100 times higher than the recommended limits set by WHO, and in some settings, considerably higher."- Global Alliance for Clean Cookstoves</a:t>
            </a:r>
            <a:endParaRPr sz="1000">
              <a:solidFill>
                <a:srgbClr val="333333"/>
              </a:solidFill>
              <a:highlight>
                <a:schemeClr val="lt1"/>
              </a:highlight>
            </a:endParaRPr>
          </a:p>
          <a:p>
            <a:pPr marL="0" lvl="0" indent="0" algn="l" rtl="0">
              <a:spcBef>
                <a:spcPts val="0"/>
              </a:spcBef>
              <a:spcAft>
                <a:spcPts val="0"/>
              </a:spcAft>
              <a:buNone/>
            </a:pP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"Around 3 billion people cook and heat their homes using open fires and simple stoves burning biomass (wood, animal dung and crop waste) and coal.</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Over 4 million people die prematurely from illness attributable to the household air pollution from cooking with solid fuels.</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More than 50% of premature deaths due to pneumonia among children under 5 are caused by the particulate matter (soot) inhaled from household air pollution.</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3.8 million premature deaths annually from noncommunicable diseases including stroke, ischaemic heart disease, chronic obstructive pulmonary disease (COPD) and lung cancer are attributed to exposure to household air pollution."- WHO</a:t>
            </a:r>
            <a:endParaRPr sz="1800">
              <a:solidFill>
                <a:srgbClr val="3B3D4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267969f7d_0_28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267969f7d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l="669" r="-669" b="16562"/>
          <a:stretch/>
        </p:blipFill>
        <p:spPr>
          <a:xfrm>
            <a:off x="-76200" y="0"/>
            <a:ext cx="24638949" cy="13862875"/>
          </a:xfrm>
          <a:prstGeom prst="rect">
            <a:avLst/>
          </a:prstGeom>
          <a:noFill/>
          <a:ln>
            <a:noFill/>
          </a:ln>
        </p:spPr>
      </p:pic>
      <p:sp>
        <p:nvSpPr>
          <p:cNvPr id="13" name="Google Shape;13;p2"/>
          <p:cNvSpPr/>
          <p:nvPr/>
        </p:nvSpPr>
        <p:spPr>
          <a:xfrm>
            <a:off x="1194950" y="2524350"/>
            <a:ext cx="10757700" cy="8667300"/>
          </a:xfrm>
          <a:prstGeom prst="rect">
            <a:avLst/>
          </a:prstGeom>
          <a:solidFill>
            <a:srgbClr val="FFFFFF">
              <a:alpha val="8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536450" y="4739975"/>
            <a:ext cx="9789900" cy="3807300"/>
          </a:xfrm>
          <a:prstGeom prst="rect">
            <a:avLst/>
          </a:prstGeom>
        </p:spPr>
        <p:txBody>
          <a:bodyPr spcFirstLastPara="1" wrap="square" lIns="243750" tIns="243750" rIns="243750" bIns="243750" anchor="t" anchorCtr="0"/>
          <a:lstStyle>
            <a:lvl1pPr lvl="0" rtl="0">
              <a:spcBef>
                <a:spcPts val="0"/>
              </a:spcBef>
              <a:spcAft>
                <a:spcPts val="0"/>
              </a:spcAft>
              <a:buClr>
                <a:srgbClr val="E28138"/>
              </a:buClr>
              <a:buSzPts val="11200"/>
              <a:buFont typeface="Source Sans Pro"/>
              <a:buNone/>
              <a:defRPr sz="11200">
                <a:solidFill>
                  <a:srgbClr val="E28138"/>
                </a:solidFill>
                <a:latin typeface="Source Sans Pro"/>
                <a:ea typeface="Source Sans Pro"/>
                <a:cs typeface="Source Sans Pro"/>
                <a:sym typeface="Source Sans Pro"/>
              </a:defRPr>
            </a:lvl1pPr>
            <a:lvl2pPr lvl="1" rtl="0">
              <a:spcBef>
                <a:spcPts val="0"/>
              </a:spcBef>
              <a:spcAft>
                <a:spcPts val="0"/>
              </a:spcAft>
              <a:buClr>
                <a:schemeClr val="dk2"/>
              </a:buClr>
              <a:buSzPts val="11200"/>
              <a:buNone/>
              <a:defRPr sz="11200">
                <a:solidFill>
                  <a:schemeClr val="dk2"/>
                </a:solidFill>
              </a:defRPr>
            </a:lvl2pPr>
            <a:lvl3pPr lvl="2" rtl="0">
              <a:spcBef>
                <a:spcPts val="0"/>
              </a:spcBef>
              <a:spcAft>
                <a:spcPts val="0"/>
              </a:spcAft>
              <a:buClr>
                <a:schemeClr val="dk2"/>
              </a:buClr>
              <a:buSzPts val="11200"/>
              <a:buNone/>
              <a:defRPr sz="11200">
                <a:solidFill>
                  <a:schemeClr val="dk2"/>
                </a:solidFill>
              </a:defRPr>
            </a:lvl3pPr>
            <a:lvl4pPr lvl="3" rtl="0">
              <a:spcBef>
                <a:spcPts val="0"/>
              </a:spcBef>
              <a:spcAft>
                <a:spcPts val="0"/>
              </a:spcAft>
              <a:buClr>
                <a:schemeClr val="dk2"/>
              </a:buClr>
              <a:buSzPts val="11200"/>
              <a:buNone/>
              <a:defRPr sz="11200">
                <a:solidFill>
                  <a:schemeClr val="dk2"/>
                </a:solidFill>
              </a:defRPr>
            </a:lvl4pPr>
            <a:lvl5pPr lvl="4" rtl="0">
              <a:spcBef>
                <a:spcPts val="0"/>
              </a:spcBef>
              <a:spcAft>
                <a:spcPts val="0"/>
              </a:spcAft>
              <a:buClr>
                <a:schemeClr val="dk2"/>
              </a:buClr>
              <a:buSzPts val="11200"/>
              <a:buNone/>
              <a:defRPr sz="11200">
                <a:solidFill>
                  <a:schemeClr val="dk2"/>
                </a:solidFill>
              </a:defRPr>
            </a:lvl5pPr>
            <a:lvl6pPr lvl="5" rtl="0">
              <a:spcBef>
                <a:spcPts val="0"/>
              </a:spcBef>
              <a:spcAft>
                <a:spcPts val="0"/>
              </a:spcAft>
              <a:buClr>
                <a:schemeClr val="dk2"/>
              </a:buClr>
              <a:buSzPts val="11200"/>
              <a:buNone/>
              <a:defRPr sz="11200">
                <a:solidFill>
                  <a:schemeClr val="dk2"/>
                </a:solidFill>
              </a:defRPr>
            </a:lvl6pPr>
            <a:lvl7pPr lvl="6" rtl="0">
              <a:spcBef>
                <a:spcPts val="0"/>
              </a:spcBef>
              <a:spcAft>
                <a:spcPts val="0"/>
              </a:spcAft>
              <a:buClr>
                <a:schemeClr val="dk2"/>
              </a:buClr>
              <a:buSzPts val="11200"/>
              <a:buNone/>
              <a:defRPr sz="11200">
                <a:solidFill>
                  <a:schemeClr val="dk2"/>
                </a:solidFill>
              </a:defRPr>
            </a:lvl7pPr>
            <a:lvl8pPr lvl="7" rtl="0">
              <a:spcBef>
                <a:spcPts val="0"/>
              </a:spcBef>
              <a:spcAft>
                <a:spcPts val="0"/>
              </a:spcAft>
              <a:buClr>
                <a:schemeClr val="dk2"/>
              </a:buClr>
              <a:buSzPts val="11200"/>
              <a:buNone/>
              <a:defRPr sz="11200">
                <a:solidFill>
                  <a:schemeClr val="dk2"/>
                </a:solidFill>
              </a:defRPr>
            </a:lvl8pPr>
            <a:lvl9pPr lvl="8" rtl="0">
              <a:spcBef>
                <a:spcPts val="0"/>
              </a:spcBef>
              <a:spcAft>
                <a:spcPts val="0"/>
              </a:spcAft>
              <a:buClr>
                <a:schemeClr val="dk2"/>
              </a:buClr>
              <a:buSzPts val="11200"/>
              <a:buNone/>
              <a:defRPr sz="11200">
                <a:solidFill>
                  <a:schemeClr val="dk2"/>
                </a:solidFill>
              </a:defRPr>
            </a:lvl9pPr>
          </a:lstStyle>
          <a:p>
            <a:endParaRPr/>
          </a:p>
        </p:txBody>
      </p:sp>
      <p:sp>
        <p:nvSpPr>
          <p:cNvPr id="15" name="Google Shape;15;p2"/>
          <p:cNvSpPr txBox="1">
            <a:spLocks noGrp="1"/>
          </p:cNvSpPr>
          <p:nvPr>
            <p:ph type="subTitle" idx="1"/>
          </p:nvPr>
        </p:nvSpPr>
        <p:spPr>
          <a:xfrm>
            <a:off x="1536450" y="10076300"/>
            <a:ext cx="10131300" cy="1559400"/>
          </a:xfrm>
          <a:prstGeom prst="rect">
            <a:avLst/>
          </a:prstGeom>
        </p:spPr>
        <p:txBody>
          <a:bodyPr spcFirstLastPara="1" wrap="square" lIns="243750" tIns="243750" rIns="243750" bIns="243750" anchor="t" anchorCtr="0"/>
          <a:lstStyle>
            <a:lvl1pPr lvl="0" rtl="0">
              <a:lnSpc>
                <a:spcPct val="100000"/>
              </a:lnSpc>
              <a:spcBef>
                <a:spcPts val="0"/>
              </a:spcBef>
              <a:spcAft>
                <a:spcPts val="0"/>
              </a:spcAft>
              <a:buClr>
                <a:srgbClr val="000000"/>
              </a:buClr>
              <a:buSzPts val="4300"/>
              <a:buNone/>
              <a:defRPr sz="4300" b="1">
                <a:solidFill>
                  <a:srgbClr val="000000"/>
                </a:solidFill>
              </a:defRPr>
            </a:lvl1pPr>
            <a:lvl2pPr lvl="1" rtl="0">
              <a:lnSpc>
                <a:spcPct val="100000"/>
              </a:lnSpc>
              <a:spcBef>
                <a:spcPts val="0"/>
              </a:spcBef>
              <a:spcAft>
                <a:spcPts val="0"/>
              </a:spcAft>
              <a:buClr>
                <a:srgbClr val="000000"/>
              </a:buClr>
              <a:buSzPts val="4300"/>
              <a:buNone/>
              <a:defRPr sz="4300" b="1">
                <a:solidFill>
                  <a:srgbClr val="000000"/>
                </a:solidFill>
              </a:defRPr>
            </a:lvl2pPr>
            <a:lvl3pPr lvl="2" rtl="0">
              <a:lnSpc>
                <a:spcPct val="100000"/>
              </a:lnSpc>
              <a:spcBef>
                <a:spcPts val="0"/>
              </a:spcBef>
              <a:spcAft>
                <a:spcPts val="0"/>
              </a:spcAft>
              <a:buClr>
                <a:srgbClr val="000000"/>
              </a:buClr>
              <a:buSzPts val="4300"/>
              <a:buNone/>
              <a:defRPr sz="4300" b="1">
                <a:solidFill>
                  <a:srgbClr val="000000"/>
                </a:solidFill>
              </a:defRPr>
            </a:lvl3pPr>
            <a:lvl4pPr lvl="3" rtl="0">
              <a:lnSpc>
                <a:spcPct val="100000"/>
              </a:lnSpc>
              <a:spcBef>
                <a:spcPts val="0"/>
              </a:spcBef>
              <a:spcAft>
                <a:spcPts val="0"/>
              </a:spcAft>
              <a:buClr>
                <a:srgbClr val="000000"/>
              </a:buClr>
              <a:buSzPts val="4300"/>
              <a:buNone/>
              <a:defRPr sz="4300" b="1">
                <a:solidFill>
                  <a:srgbClr val="000000"/>
                </a:solidFill>
              </a:defRPr>
            </a:lvl4pPr>
            <a:lvl5pPr lvl="4" rtl="0">
              <a:lnSpc>
                <a:spcPct val="100000"/>
              </a:lnSpc>
              <a:spcBef>
                <a:spcPts val="0"/>
              </a:spcBef>
              <a:spcAft>
                <a:spcPts val="0"/>
              </a:spcAft>
              <a:buClr>
                <a:srgbClr val="000000"/>
              </a:buClr>
              <a:buSzPts val="4300"/>
              <a:buNone/>
              <a:defRPr sz="4300" b="1">
                <a:solidFill>
                  <a:srgbClr val="000000"/>
                </a:solidFill>
              </a:defRPr>
            </a:lvl5pPr>
            <a:lvl6pPr lvl="5" rtl="0">
              <a:lnSpc>
                <a:spcPct val="100000"/>
              </a:lnSpc>
              <a:spcBef>
                <a:spcPts val="0"/>
              </a:spcBef>
              <a:spcAft>
                <a:spcPts val="0"/>
              </a:spcAft>
              <a:buClr>
                <a:srgbClr val="000000"/>
              </a:buClr>
              <a:buSzPts val="4300"/>
              <a:buNone/>
              <a:defRPr sz="4300" b="1">
                <a:solidFill>
                  <a:srgbClr val="000000"/>
                </a:solidFill>
              </a:defRPr>
            </a:lvl6pPr>
            <a:lvl7pPr lvl="6" rtl="0">
              <a:lnSpc>
                <a:spcPct val="100000"/>
              </a:lnSpc>
              <a:spcBef>
                <a:spcPts val="0"/>
              </a:spcBef>
              <a:spcAft>
                <a:spcPts val="0"/>
              </a:spcAft>
              <a:buClr>
                <a:srgbClr val="000000"/>
              </a:buClr>
              <a:buSzPts val="4300"/>
              <a:buNone/>
              <a:defRPr sz="4300" b="1">
                <a:solidFill>
                  <a:srgbClr val="000000"/>
                </a:solidFill>
              </a:defRPr>
            </a:lvl7pPr>
            <a:lvl8pPr lvl="7" rtl="0">
              <a:lnSpc>
                <a:spcPct val="100000"/>
              </a:lnSpc>
              <a:spcBef>
                <a:spcPts val="0"/>
              </a:spcBef>
              <a:spcAft>
                <a:spcPts val="0"/>
              </a:spcAft>
              <a:buClr>
                <a:srgbClr val="000000"/>
              </a:buClr>
              <a:buSzPts val="4300"/>
              <a:buNone/>
              <a:defRPr sz="4300" b="1">
                <a:solidFill>
                  <a:srgbClr val="000000"/>
                </a:solidFill>
              </a:defRPr>
            </a:lvl8pPr>
            <a:lvl9pPr lvl="8" rtl="0">
              <a:lnSpc>
                <a:spcPct val="100000"/>
              </a:lnSpc>
              <a:spcBef>
                <a:spcPts val="0"/>
              </a:spcBef>
              <a:spcAft>
                <a:spcPts val="0"/>
              </a:spcAft>
              <a:buClr>
                <a:srgbClr val="000000"/>
              </a:buClr>
              <a:buSzPts val="4300"/>
              <a:buNone/>
              <a:defRPr sz="4300" b="1">
                <a:solidFill>
                  <a:srgbClr val="000000"/>
                </a:solidFill>
              </a:defRPr>
            </a:lvl9pPr>
          </a:lstStyle>
          <a:p>
            <a:endParaRPr/>
          </a:p>
        </p:txBody>
      </p:sp>
      <p:pic>
        <p:nvPicPr>
          <p:cNvPr id="16" name="Google Shape;16;p2"/>
          <p:cNvPicPr preferRelativeResize="0"/>
          <p:nvPr/>
        </p:nvPicPr>
        <p:blipFill>
          <a:blip r:embed="rId3">
            <a:alphaModFix/>
          </a:blip>
          <a:stretch>
            <a:fillRect/>
          </a:stretch>
        </p:blipFill>
        <p:spPr>
          <a:xfrm>
            <a:off x="1812100" y="3108407"/>
            <a:ext cx="4214625" cy="1782786"/>
          </a:xfrm>
          <a:prstGeom prst="rect">
            <a:avLst/>
          </a:prstGeom>
          <a:noFill/>
          <a:ln>
            <a:noFill/>
          </a:ln>
        </p:spPr>
      </p:pic>
      <p:pic>
        <p:nvPicPr>
          <p:cNvPr id="17" name="Google Shape;17;p2"/>
          <p:cNvPicPr preferRelativeResize="0"/>
          <p:nvPr/>
        </p:nvPicPr>
        <p:blipFill rotWithShape="1">
          <a:blip r:embed="rId4">
            <a:alphaModFix/>
          </a:blip>
          <a:srcRect l="3366" r="3366"/>
          <a:stretch/>
        </p:blipFill>
        <p:spPr>
          <a:xfrm>
            <a:off x="1194950" y="2260025"/>
            <a:ext cx="10757700" cy="264325"/>
          </a:xfrm>
          <a:prstGeom prst="rect">
            <a:avLst/>
          </a:prstGeom>
          <a:noFill/>
          <a:ln>
            <a:noFill/>
          </a:ln>
        </p:spPr>
      </p:pic>
      <p:pic>
        <p:nvPicPr>
          <p:cNvPr id="18" name="Google Shape;18;p2"/>
          <p:cNvPicPr preferRelativeResize="0"/>
          <p:nvPr/>
        </p:nvPicPr>
        <p:blipFill rotWithShape="1">
          <a:blip r:embed="rId4">
            <a:alphaModFix/>
          </a:blip>
          <a:srcRect l="3366" r="3366"/>
          <a:stretch/>
        </p:blipFill>
        <p:spPr>
          <a:xfrm>
            <a:off x="1194950" y="11191650"/>
            <a:ext cx="10757700" cy="264325"/>
          </a:xfrm>
          <a:prstGeom prst="rect">
            <a:avLst/>
          </a:prstGeom>
          <a:noFill/>
          <a:ln>
            <a:noFill/>
          </a:ln>
        </p:spPr>
      </p:pic>
      <p:pic>
        <p:nvPicPr>
          <p:cNvPr id="19" name="Google Shape;19;p2"/>
          <p:cNvPicPr preferRelativeResize="0"/>
          <p:nvPr/>
        </p:nvPicPr>
        <p:blipFill rotWithShape="1">
          <a:blip r:embed="rId4">
            <a:alphaModFix/>
          </a:blip>
          <a:srcRect l="12212" r="12212"/>
          <a:stretch/>
        </p:blipFill>
        <p:spPr>
          <a:xfrm>
            <a:off x="-76050" y="13131225"/>
            <a:ext cx="24453950" cy="741500"/>
          </a:xfrm>
          <a:prstGeom prst="rect">
            <a:avLst/>
          </a:prstGeom>
          <a:noFill/>
          <a:ln>
            <a:noFill/>
          </a:ln>
        </p:spPr>
      </p:pic>
      <p:pic>
        <p:nvPicPr>
          <p:cNvPr id="20" name="Google Shape;20;p2"/>
          <p:cNvPicPr preferRelativeResize="0"/>
          <p:nvPr/>
        </p:nvPicPr>
        <p:blipFill rotWithShape="1">
          <a:blip r:embed="rId4">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_alt2 1 2 1">
  <p:cSld name="TITLE_AND_BODY_1_1_1_2_1">
    <p:bg>
      <p:bgPr>
        <a:solidFill>
          <a:srgbClr val="FFFFFF"/>
        </a:solidFill>
        <a:effectLst/>
      </p:bgPr>
    </p:bg>
    <p:spTree>
      <p:nvGrpSpPr>
        <p:cNvPr id="1" name="Shape 55"/>
        <p:cNvGrpSpPr/>
        <p:nvPr/>
      </p:nvGrpSpPr>
      <p:grpSpPr>
        <a:xfrm>
          <a:off x="0" y="0"/>
          <a:ext cx="0" cy="0"/>
          <a:chOff x="0" y="0"/>
          <a:chExt cx="0" cy="0"/>
        </a:xfrm>
      </p:grpSpPr>
      <p:sp>
        <p:nvSpPr>
          <p:cNvPr id="56" name="Google Shape;56;p11"/>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57" name="Google Shape;57;p11"/>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58" name="Google Shape;58;p11"/>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lstStyle>
            <a:lvl1pPr lvl="0" rtl="0">
              <a:spcBef>
                <a:spcPts val="0"/>
              </a:spcBef>
              <a:spcAft>
                <a:spcPts val="0"/>
              </a:spcAft>
              <a:buClr>
                <a:schemeClr val="dk2"/>
              </a:buClr>
              <a:buSzPts val="6900"/>
              <a:buNone/>
              <a:defRPr sz="6900">
                <a:solidFill>
                  <a:schemeClr val="dk2"/>
                </a:solidFill>
              </a:defRPr>
            </a:lvl1pPr>
            <a:lvl2pPr lvl="1" rtl="0">
              <a:spcBef>
                <a:spcPts val="0"/>
              </a:spcBef>
              <a:spcAft>
                <a:spcPts val="0"/>
              </a:spcAft>
              <a:buClr>
                <a:schemeClr val="dk2"/>
              </a:buClr>
              <a:buSzPts val="6900"/>
              <a:buNone/>
              <a:defRPr sz="6900">
                <a:solidFill>
                  <a:schemeClr val="dk2"/>
                </a:solidFill>
              </a:defRPr>
            </a:lvl2pPr>
            <a:lvl3pPr lvl="2" rtl="0">
              <a:spcBef>
                <a:spcPts val="0"/>
              </a:spcBef>
              <a:spcAft>
                <a:spcPts val="0"/>
              </a:spcAft>
              <a:buClr>
                <a:schemeClr val="dk2"/>
              </a:buClr>
              <a:buSzPts val="6900"/>
              <a:buNone/>
              <a:defRPr sz="6900">
                <a:solidFill>
                  <a:schemeClr val="dk2"/>
                </a:solidFill>
              </a:defRPr>
            </a:lvl3pPr>
            <a:lvl4pPr lvl="3" rtl="0">
              <a:spcBef>
                <a:spcPts val="0"/>
              </a:spcBef>
              <a:spcAft>
                <a:spcPts val="0"/>
              </a:spcAft>
              <a:buClr>
                <a:schemeClr val="dk2"/>
              </a:buClr>
              <a:buSzPts val="6900"/>
              <a:buNone/>
              <a:defRPr sz="6900">
                <a:solidFill>
                  <a:schemeClr val="dk2"/>
                </a:solidFill>
              </a:defRPr>
            </a:lvl4pPr>
            <a:lvl5pPr lvl="4" rtl="0">
              <a:spcBef>
                <a:spcPts val="0"/>
              </a:spcBef>
              <a:spcAft>
                <a:spcPts val="0"/>
              </a:spcAft>
              <a:buClr>
                <a:schemeClr val="dk2"/>
              </a:buClr>
              <a:buSzPts val="6900"/>
              <a:buNone/>
              <a:defRPr sz="6900">
                <a:solidFill>
                  <a:schemeClr val="dk2"/>
                </a:solidFill>
              </a:defRPr>
            </a:lvl5pPr>
            <a:lvl6pPr lvl="5" rtl="0">
              <a:spcBef>
                <a:spcPts val="0"/>
              </a:spcBef>
              <a:spcAft>
                <a:spcPts val="0"/>
              </a:spcAft>
              <a:buClr>
                <a:schemeClr val="dk2"/>
              </a:buClr>
              <a:buSzPts val="6900"/>
              <a:buNone/>
              <a:defRPr sz="6900">
                <a:solidFill>
                  <a:schemeClr val="dk2"/>
                </a:solidFill>
              </a:defRPr>
            </a:lvl6pPr>
            <a:lvl7pPr lvl="6" rtl="0">
              <a:spcBef>
                <a:spcPts val="0"/>
              </a:spcBef>
              <a:spcAft>
                <a:spcPts val="0"/>
              </a:spcAft>
              <a:buClr>
                <a:schemeClr val="dk2"/>
              </a:buClr>
              <a:buSzPts val="6900"/>
              <a:buNone/>
              <a:defRPr sz="6900">
                <a:solidFill>
                  <a:schemeClr val="dk2"/>
                </a:solidFill>
              </a:defRPr>
            </a:lvl7pPr>
            <a:lvl8pPr lvl="7" rtl="0">
              <a:spcBef>
                <a:spcPts val="0"/>
              </a:spcBef>
              <a:spcAft>
                <a:spcPts val="0"/>
              </a:spcAft>
              <a:buClr>
                <a:schemeClr val="dk2"/>
              </a:buClr>
              <a:buSzPts val="6900"/>
              <a:buNone/>
              <a:defRPr sz="6900">
                <a:solidFill>
                  <a:schemeClr val="dk2"/>
                </a:solidFill>
              </a:defRPr>
            </a:lvl8pPr>
            <a:lvl9pPr lvl="8" rtl="0">
              <a:spcBef>
                <a:spcPts val="0"/>
              </a:spcBef>
              <a:spcAft>
                <a:spcPts val="0"/>
              </a:spcAft>
              <a:buClr>
                <a:schemeClr val="dk2"/>
              </a:buClr>
              <a:buSzPts val="6900"/>
              <a:buNone/>
              <a:defRPr sz="6900">
                <a:solidFill>
                  <a:schemeClr val="dk2"/>
                </a:solidFill>
              </a:defRPr>
            </a:lvl9pPr>
          </a:lstStyle>
          <a:p>
            <a:endParaRPr/>
          </a:p>
        </p:txBody>
      </p:sp>
      <p:sp>
        <p:nvSpPr>
          <p:cNvPr id="61" name="Google Shape;61;p12"/>
          <p:cNvSpPr txBox="1">
            <a:spLocks noGrp="1"/>
          </p:cNvSpPr>
          <p:nvPr>
            <p:ph type="body" idx="1"/>
          </p:nvPr>
        </p:nvSpPr>
        <p:spPr>
          <a:xfrm>
            <a:off x="1944381" y="3309800"/>
            <a:ext cx="10062300" cy="60297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2" name="Google Shape;62;p12"/>
          <p:cNvSpPr txBox="1">
            <a:spLocks noGrp="1"/>
          </p:cNvSpPr>
          <p:nvPr>
            <p:ph type="body" idx="2"/>
          </p:nvPr>
        </p:nvSpPr>
        <p:spPr>
          <a:xfrm>
            <a:off x="12379845" y="3309800"/>
            <a:ext cx="10062300" cy="60297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3" name="Google Shape;63;p12"/>
          <p:cNvSpPr/>
          <p:nvPr/>
        </p:nvSpPr>
        <p:spPr>
          <a:xfrm>
            <a:off x="2130067" y="2582733"/>
            <a:ext cx="2118000" cy="1104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64" name="Google Shape;64;p12"/>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1944375" y="3309800"/>
            <a:ext cx="10062300" cy="93564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7" name="Google Shape;67;p13"/>
          <p:cNvSpPr/>
          <p:nvPr/>
        </p:nvSpPr>
        <p:spPr>
          <a:xfrm>
            <a:off x="11129950" y="2582733"/>
            <a:ext cx="2118000" cy="110400"/>
          </a:xfrm>
          <a:prstGeom prst="rect">
            <a:avLst/>
          </a:prstGeom>
          <a:solidFill>
            <a:srgbClr val="E28138"/>
          </a:solidFill>
          <a:ln>
            <a:noFill/>
          </a:ln>
        </p:spPr>
        <p:txBody>
          <a:bodyPr spcFirstLastPara="1" wrap="square" lIns="243750" tIns="243750" rIns="243750" bIns="243750" anchor="ctr" anchorCtr="0">
            <a:noAutofit/>
          </a:bodyPr>
          <a:lstStyle/>
          <a:p>
            <a:pPr marL="0" marR="0" lvl="0" indent="0" algn="l" rtl="0">
              <a:lnSpc>
                <a:spcPct val="100000"/>
              </a:lnSpc>
              <a:spcBef>
                <a:spcPts val="0"/>
              </a:spcBef>
              <a:spcAft>
                <a:spcPts val="0"/>
              </a:spcAft>
              <a:buNone/>
            </a:pPr>
            <a:endParaRPr sz="3700"/>
          </a:p>
        </p:txBody>
      </p:sp>
      <p:sp>
        <p:nvSpPr>
          <p:cNvPr id="68" name="Google Shape;68;p13"/>
          <p:cNvSpPr txBox="1">
            <a:spLocks noGrp="1"/>
          </p:cNvSpPr>
          <p:nvPr>
            <p:ph type="subTitle" idx="2"/>
          </p:nvPr>
        </p:nvSpPr>
        <p:spPr>
          <a:xfrm>
            <a:off x="614275" y="2921725"/>
            <a:ext cx="23149200" cy="1049700"/>
          </a:xfrm>
          <a:prstGeom prst="rect">
            <a:avLst/>
          </a:prstGeom>
        </p:spPr>
        <p:txBody>
          <a:bodyPr spcFirstLastPara="1" wrap="square" lIns="243750" tIns="243750" rIns="243750" bIns="243750" anchor="t" anchorCtr="0"/>
          <a:lstStyle>
            <a:lvl1pPr lvl="0" algn="ctr" rtl="0">
              <a:spcBef>
                <a:spcPts val="0"/>
              </a:spcBef>
              <a:spcAft>
                <a:spcPts val="0"/>
              </a:spcAft>
              <a:buNone/>
              <a:defRPr sz="3700">
                <a:solidFill>
                  <a:srgbClr val="000000"/>
                </a:solidFill>
                <a:latin typeface="Source Sans Pro SemiBold"/>
                <a:ea typeface="Source Sans Pro SemiBold"/>
                <a:cs typeface="Source Sans Pro SemiBold"/>
                <a:sym typeface="Source Sans Pro SemiBold"/>
              </a:defRPr>
            </a:lvl1pPr>
            <a:lvl2pPr lvl="1"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2pPr>
            <a:lvl3pPr lvl="2"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3pPr>
            <a:lvl4pPr lvl="3"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4pPr>
            <a:lvl5pPr lvl="4"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5pPr>
            <a:lvl6pPr lvl="5"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6pPr>
            <a:lvl7pPr lvl="6"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7pPr>
            <a:lvl8pPr lvl="7"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8pPr>
            <a:lvl9pPr lvl="8" algn="ctr" rtl="0">
              <a:spcBef>
                <a:spcPts val="4300"/>
              </a:spcBef>
              <a:spcAft>
                <a:spcPts val="4300"/>
              </a:spcAft>
              <a:buNone/>
              <a:defRPr sz="3700">
                <a:solidFill>
                  <a:srgbClr val="000000"/>
                </a:solidFill>
                <a:latin typeface="Source Sans Pro SemiBold"/>
                <a:ea typeface="Source Sans Pro SemiBold"/>
                <a:cs typeface="Source Sans Pro SemiBold"/>
                <a:sym typeface="Source Sans Pro SemiBold"/>
              </a:defRPr>
            </a:lvl9pPr>
          </a:lstStyle>
          <a:p>
            <a:endParaRPr/>
          </a:p>
        </p:txBody>
      </p:sp>
      <p:sp>
        <p:nvSpPr>
          <p:cNvPr id="69" name="Google Shape;69;p1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lstStyle>
            <a:lvl1pPr lvl="0" algn="ctr" rtl="0">
              <a:spcBef>
                <a:spcPts val="0"/>
              </a:spcBef>
              <a:spcAft>
                <a:spcPts val="0"/>
              </a:spcAft>
              <a:buClr>
                <a:schemeClr val="dk2"/>
              </a:buClr>
              <a:buSzPts val="6900"/>
              <a:buNone/>
              <a:defRPr sz="6900">
                <a:solidFill>
                  <a:schemeClr val="dk2"/>
                </a:solidFill>
              </a:defRPr>
            </a:lvl1pPr>
            <a:lvl2pPr lvl="1" algn="ctr" rtl="0">
              <a:spcBef>
                <a:spcPts val="0"/>
              </a:spcBef>
              <a:spcAft>
                <a:spcPts val="0"/>
              </a:spcAft>
              <a:buClr>
                <a:schemeClr val="dk2"/>
              </a:buClr>
              <a:buSzPts val="6900"/>
              <a:buNone/>
              <a:defRPr sz="6900">
                <a:solidFill>
                  <a:schemeClr val="dk2"/>
                </a:solidFill>
              </a:defRPr>
            </a:lvl2pPr>
            <a:lvl3pPr lvl="2" algn="ctr" rtl="0">
              <a:spcBef>
                <a:spcPts val="0"/>
              </a:spcBef>
              <a:spcAft>
                <a:spcPts val="0"/>
              </a:spcAft>
              <a:buClr>
                <a:schemeClr val="dk2"/>
              </a:buClr>
              <a:buSzPts val="6900"/>
              <a:buNone/>
              <a:defRPr sz="6900">
                <a:solidFill>
                  <a:schemeClr val="dk2"/>
                </a:solidFill>
              </a:defRPr>
            </a:lvl3pPr>
            <a:lvl4pPr lvl="3" algn="ctr" rtl="0">
              <a:spcBef>
                <a:spcPts val="0"/>
              </a:spcBef>
              <a:spcAft>
                <a:spcPts val="0"/>
              </a:spcAft>
              <a:buClr>
                <a:schemeClr val="dk2"/>
              </a:buClr>
              <a:buSzPts val="6900"/>
              <a:buNone/>
              <a:defRPr sz="6900">
                <a:solidFill>
                  <a:schemeClr val="dk2"/>
                </a:solidFill>
              </a:defRPr>
            </a:lvl4pPr>
            <a:lvl5pPr lvl="4" algn="ctr" rtl="0">
              <a:spcBef>
                <a:spcPts val="0"/>
              </a:spcBef>
              <a:spcAft>
                <a:spcPts val="0"/>
              </a:spcAft>
              <a:buClr>
                <a:schemeClr val="dk2"/>
              </a:buClr>
              <a:buSzPts val="6900"/>
              <a:buNone/>
              <a:defRPr sz="6900">
                <a:solidFill>
                  <a:schemeClr val="dk2"/>
                </a:solidFill>
              </a:defRPr>
            </a:lvl5pPr>
            <a:lvl6pPr lvl="5" algn="ctr" rtl="0">
              <a:spcBef>
                <a:spcPts val="0"/>
              </a:spcBef>
              <a:spcAft>
                <a:spcPts val="0"/>
              </a:spcAft>
              <a:buClr>
                <a:schemeClr val="dk2"/>
              </a:buClr>
              <a:buSzPts val="6900"/>
              <a:buNone/>
              <a:defRPr sz="6900">
                <a:solidFill>
                  <a:schemeClr val="dk2"/>
                </a:solidFill>
              </a:defRPr>
            </a:lvl6pPr>
            <a:lvl7pPr lvl="6" algn="ctr" rtl="0">
              <a:spcBef>
                <a:spcPts val="0"/>
              </a:spcBef>
              <a:spcAft>
                <a:spcPts val="0"/>
              </a:spcAft>
              <a:buClr>
                <a:schemeClr val="dk2"/>
              </a:buClr>
              <a:buSzPts val="6900"/>
              <a:buNone/>
              <a:defRPr sz="6900">
                <a:solidFill>
                  <a:schemeClr val="dk2"/>
                </a:solidFill>
              </a:defRPr>
            </a:lvl7pPr>
            <a:lvl8pPr lvl="7" algn="ctr" rtl="0">
              <a:spcBef>
                <a:spcPts val="0"/>
              </a:spcBef>
              <a:spcAft>
                <a:spcPts val="0"/>
              </a:spcAft>
              <a:buClr>
                <a:schemeClr val="dk2"/>
              </a:buClr>
              <a:buSzPts val="6900"/>
              <a:buNone/>
              <a:defRPr sz="6900">
                <a:solidFill>
                  <a:schemeClr val="dk2"/>
                </a:solidFill>
              </a:defRPr>
            </a:lvl8pPr>
            <a:lvl9pPr lvl="8" algn="ctr" rtl="0">
              <a:spcBef>
                <a:spcPts val="0"/>
              </a:spcBef>
              <a:spcAft>
                <a:spcPts val="0"/>
              </a:spcAft>
              <a:buClr>
                <a:schemeClr val="dk2"/>
              </a:buClr>
              <a:buSzPts val="6900"/>
              <a:buNone/>
              <a:defRPr sz="6900">
                <a:solidFill>
                  <a:schemeClr val="dk2"/>
                </a:solidFill>
              </a:defRPr>
            </a:lvl9pPr>
          </a:lstStyle>
          <a:p>
            <a:endParaRPr/>
          </a:p>
        </p:txBody>
      </p:sp>
      <p:pic>
        <p:nvPicPr>
          <p:cNvPr id="70" name="Google Shape;70;p13"/>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ty">
  <p:cSld name="SECTION_HEADER_1">
    <p:bg>
      <p:bgPr>
        <a:solidFill>
          <a:srgbClr val="FFFFFF"/>
        </a:solidFill>
        <a:effectLst/>
      </p:bgPr>
    </p:bg>
    <p:spTree>
      <p:nvGrpSpPr>
        <p:cNvPr id="1" name="Shape 71"/>
        <p:cNvGrpSpPr/>
        <p:nvPr/>
      </p:nvGrpSpPr>
      <p:grpSpPr>
        <a:xfrm>
          <a:off x="0" y="0"/>
          <a:ext cx="0" cy="0"/>
          <a:chOff x="0" y="0"/>
          <a:chExt cx="0" cy="0"/>
        </a:xfrm>
      </p:grpSpPr>
      <p:pic>
        <p:nvPicPr>
          <p:cNvPr id="72" name="Google Shape;72;p14"/>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pty 1">
  <p:cSld name="SECTION_HEADER_1_1">
    <p:bg>
      <p:bgPr>
        <a:solidFill>
          <a:srgbClr val="FFFFFF"/>
        </a:solidFill>
        <a:effectLst/>
      </p:bgPr>
    </p:bg>
    <p:spTree>
      <p:nvGrpSpPr>
        <p:cNvPr id="1" name="Shape 73"/>
        <p:cNvGrpSpPr/>
        <p:nvPr/>
      </p:nvGrpSpPr>
      <p:grpSpPr>
        <a:xfrm>
          <a:off x="0" y="0"/>
          <a:ext cx="0" cy="0"/>
          <a:chOff x="0" y="0"/>
          <a:chExt cx="0" cy="0"/>
        </a:xfrm>
      </p:grpSpPr>
      <p:sp>
        <p:nvSpPr>
          <p:cNvPr id="74" name="Google Shape;74;p15"/>
          <p:cNvSpPr/>
          <p:nvPr/>
        </p:nvSpPr>
        <p:spPr>
          <a:xfrm>
            <a:off x="8649325" y="12209325"/>
            <a:ext cx="15728400" cy="15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py 1">
  <p:cSld name="Blank copy 1">
    <p:spTree>
      <p:nvGrpSpPr>
        <p:cNvPr id="1" name="Shape 9"/>
        <p:cNvGrpSpPr/>
        <p:nvPr/>
      </p:nvGrpSpPr>
      <p:grpSpPr>
        <a:xfrm>
          <a:off x="0" y="0"/>
          <a:ext cx="0" cy="0"/>
          <a:chOff x="0" y="0"/>
          <a:chExt cx="0" cy="0"/>
        </a:xfrm>
      </p:grpSpPr>
      <p:pic>
        <p:nvPicPr>
          <p:cNvPr id="10" name="Google Shape;10;p3" descr="Public Health Logo.png"/>
          <p:cNvPicPr preferRelativeResize="0"/>
          <p:nvPr/>
        </p:nvPicPr>
        <p:blipFill rotWithShape="1">
          <a:blip r:embed="rId2">
            <a:alphaModFix/>
          </a:blip>
          <a:srcRect/>
          <a:stretch/>
        </p:blipFill>
        <p:spPr>
          <a:xfrm>
            <a:off x="664533" y="12421411"/>
            <a:ext cx="2584566" cy="1201341"/>
          </a:xfrm>
          <a:prstGeom prst="rect">
            <a:avLst/>
          </a:prstGeom>
          <a:noFill/>
          <a:ln>
            <a:noFill/>
          </a:ln>
        </p:spPr>
      </p:pic>
      <p:sp>
        <p:nvSpPr>
          <p:cNvPr id="11" name="Google Shape;11;p3"/>
          <p:cNvSpPr/>
          <p:nvPr/>
        </p:nvSpPr>
        <p:spPr>
          <a:xfrm>
            <a:off x="-12696" y="44451"/>
            <a:ext cx="24403044" cy="1654919"/>
          </a:xfrm>
          <a:prstGeom prst="rect">
            <a:avLst/>
          </a:pr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699" b="1" i="0" u="none" strike="noStrike" cap="none">
              <a:solidFill>
                <a:srgbClr val="3B3D40"/>
              </a:solidFill>
              <a:latin typeface="Arial"/>
              <a:ea typeface="Arial"/>
              <a:cs typeface="Arial"/>
              <a:sym typeface="Arial"/>
            </a:endParaRPr>
          </a:p>
        </p:txBody>
      </p:sp>
      <p:pic>
        <p:nvPicPr>
          <p:cNvPr id="12" name="Google Shape;12;p3" descr="PublicHealth_Globe.png"/>
          <p:cNvPicPr preferRelativeResize="0"/>
          <p:nvPr/>
        </p:nvPicPr>
        <p:blipFill rotWithShape="1">
          <a:blip r:embed="rId4">
            <a:alphaModFix/>
          </a:blip>
          <a:srcRect/>
          <a:stretch/>
        </p:blipFill>
        <p:spPr>
          <a:xfrm>
            <a:off x="22683783" y="503609"/>
            <a:ext cx="977686" cy="977941"/>
          </a:xfrm>
          <a:prstGeom prst="rect">
            <a:avLst/>
          </a:prstGeom>
          <a:noFill/>
          <a:ln>
            <a:noFill/>
          </a:ln>
        </p:spPr>
      </p:pic>
      <p:sp>
        <p:nvSpPr>
          <p:cNvPr id="13" name="Google Shape;13;p3"/>
          <p:cNvSpPr txBox="1">
            <a:spLocks noGrp="1"/>
          </p:cNvSpPr>
          <p:nvPr>
            <p:ph type="sldNum" idx="12"/>
          </p:nvPr>
        </p:nvSpPr>
        <p:spPr>
          <a:xfrm>
            <a:off x="23278827" y="12729388"/>
            <a:ext cx="382640" cy="457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US"/>
          </a:p>
        </p:txBody>
      </p:sp>
      <p:sp>
        <p:nvSpPr>
          <p:cNvPr id="14" name="Google Shape;14;p3"/>
          <p:cNvSpPr txBox="1">
            <a:spLocks noGrp="1"/>
          </p:cNvSpPr>
          <p:nvPr>
            <p:ph type="title"/>
          </p:nvPr>
        </p:nvSpPr>
        <p:spPr>
          <a:xfrm>
            <a:off x="907505" y="503608"/>
            <a:ext cx="4184014" cy="7366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1400"/>
              <a:buFont typeface="Arial"/>
              <a:buNone/>
              <a:defRPr/>
            </a:lvl1pPr>
            <a:lvl2pPr lvl="1" algn="ctr">
              <a:lnSpc>
                <a:spcPct val="100000"/>
              </a:lnSpc>
              <a:spcBef>
                <a:spcPts val="0"/>
              </a:spcBef>
              <a:spcAft>
                <a:spcPts val="0"/>
              </a:spcAft>
              <a:buClr>
                <a:srgbClr val="000000"/>
              </a:buClr>
              <a:buSzPts val="1400"/>
              <a:buFont typeface="Arial"/>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5" name="Google Shape;15;p3" descr="PublicHealth_Powerpoint_Timelines.png"/>
          <p:cNvPicPr preferRelativeResize="0"/>
          <p:nvPr/>
        </p:nvPicPr>
        <p:blipFill rotWithShape="1">
          <a:blip r:embed="rId5">
            <a:alphaModFix/>
          </a:blip>
          <a:srcRect/>
          <a:stretch/>
        </p:blipFill>
        <p:spPr>
          <a:xfrm>
            <a:off x="9173978" y="11400305"/>
            <a:ext cx="13842358" cy="2331952"/>
          </a:xfrm>
          <a:prstGeom prst="rect">
            <a:avLst/>
          </a:prstGeom>
          <a:noFill/>
          <a:ln>
            <a:noFill/>
          </a:ln>
        </p:spPr>
      </p:pic>
      <p:pic>
        <p:nvPicPr>
          <p:cNvPr id="16" name="Google Shape;16;p3" descr="Bar-PublicHealth-Nicaragua.png"/>
          <p:cNvPicPr preferRelativeResize="0"/>
          <p:nvPr/>
        </p:nvPicPr>
        <p:blipFill rotWithShape="1">
          <a:blip r:embed="rId6">
            <a:alphaModFix/>
          </a:blip>
          <a:srcRect b="29081"/>
          <a:stretch/>
        </p:blipFill>
        <p:spPr>
          <a:xfrm>
            <a:off x="0" y="1"/>
            <a:ext cx="11274663" cy="270199"/>
          </a:xfrm>
          <a:prstGeom prst="rect">
            <a:avLst/>
          </a:prstGeom>
          <a:noFill/>
          <a:ln>
            <a:noFill/>
          </a:ln>
        </p:spPr>
      </p:pic>
      <p:pic>
        <p:nvPicPr>
          <p:cNvPr id="17" name="Google Shape;17;p3" descr="Bar-PublicHealth-Nicaragua.png"/>
          <p:cNvPicPr preferRelativeResize="0"/>
          <p:nvPr/>
        </p:nvPicPr>
        <p:blipFill rotWithShape="1">
          <a:blip r:embed="rId6">
            <a:alphaModFix/>
          </a:blip>
          <a:srcRect b="27305"/>
          <a:stretch/>
        </p:blipFill>
        <p:spPr>
          <a:xfrm>
            <a:off x="10161714" y="-6765"/>
            <a:ext cx="11274663" cy="276964"/>
          </a:xfrm>
          <a:prstGeom prst="rect">
            <a:avLst/>
          </a:prstGeom>
          <a:noFill/>
          <a:ln>
            <a:noFill/>
          </a:ln>
        </p:spPr>
      </p:pic>
      <p:pic>
        <p:nvPicPr>
          <p:cNvPr id="18" name="Google Shape;18;p3" descr="Bar-PublicHealth-Nicaragua.png"/>
          <p:cNvPicPr preferRelativeResize="0"/>
          <p:nvPr/>
        </p:nvPicPr>
        <p:blipFill rotWithShape="1">
          <a:blip r:embed="rId6">
            <a:alphaModFix/>
          </a:blip>
          <a:srcRect r="49887" b="26073"/>
          <a:stretch/>
        </p:blipFill>
        <p:spPr>
          <a:xfrm>
            <a:off x="18740319" y="-11458"/>
            <a:ext cx="5650028" cy="281657"/>
          </a:xfrm>
          <a:prstGeom prst="rect">
            <a:avLst/>
          </a:prstGeom>
          <a:noFill/>
          <a:ln>
            <a:noFill/>
          </a:ln>
        </p:spPr>
      </p:pic>
    </p:spTree>
    <p:extLst>
      <p:ext uri="{BB962C8B-B14F-4D97-AF65-F5344CB8AC3E}">
        <p14:creationId xmlns:p14="http://schemas.microsoft.com/office/powerpoint/2010/main" val="28608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7680" y="1609779"/>
            <a:ext cx="19206267" cy="211861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893908" y="4021757"/>
            <a:ext cx="9287885" cy="6897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824201" y="4034686"/>
            <a:ext cx="9287885" cy="6883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2907035" y="3694176"/>
            <a:ext cx="1921004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2483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2907035" y="3694176"/>
            <a:ext cx="1921004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673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rgbClr val="FFFFFF"/>
        </a:solidFill>
        <a:effectLst/>
      </p:bgPr>
    </p:bg>
    <p:spTree>
      <p:nvGrpSpPr>
        <p:cNvPr id="1" name="Shape 21"/>
        <p:cNvGrpSpPr/>
        <p:nvPr/>
      </p:nvGrpSpPr>
      <p:grpSpPr>
        <a:xfrm>
          <a:off x="0" y="0"/>
          <a:ext cx="0" cy="0"/>
          <a:chOff x="0" y="0"/>
          <a:chExt cx="0" cy="0"/>
        </a:xfrm>
      </p:grpSpPr>
      <p:sp>
        <p:nvSpPr>
          <p:cNvPr id="22" name="Google Shape;22;p3"/>
          <p:cNvSpPr/>
          <p:nvPr/>
        </p:nvSpPr>
        <p:spPr>
          <a:xfrm>
            <a:off x="-25975" y="0"/>
            <a:ext cx="24378000" cy="1371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3"/>
          <p:cNvPicPr preferRelativeResize="0"/>
          <p:nvPr/>
        </p:nvPicPr>
        <p:blipFill rotWithShape="1">
          <a:blip r:embed="rId2">
            <a:alphaModFix amt="29000"/>
          </a:blip>
          <a:srcRect l="6649" t="17081" r="7770" b="10538"/>
          <a:stretch/>
        </p:blipFill>
        <p:spPr>
          <a:xfrm>
            <a:off x="-91200" y="0"/>
            <a:ext cx="24469099" cy="13796026"/>
          </a:xfrm>
          <a:prstGeom prst="rect">
            <a:avLst/>
          </a:prstGeom>
          <a:noFill/>
          <a:ln>
            <a:noFill/>
          </a:ln>
        </p:spPr>
      </p:pic>
      <p:sp>
        <p:nvSpPr>
          <p:cNvPr id="24" name="Google Shape;24;p3"/>
          <p:cNvSpPr txBox="1">
            <a:spLocks noGrp="1"/>
          </p:cNvSpPr>
          <p:nvPr>
            <p:ph type="ctrTitle"/>
          </p:nvPr>
        </p:nvSpPr>
        <p:spPr>
          <a:xfrm>
            <a:off x="1944950" y="5617933"/>
            <a:ext cx="20496600" cy="4439100"/>
          </a:xfrm>
          <a:prstGeom prst="rect">
            <a:avLst/>
          </a:prstGeom>
        </p:spPr>
        <p:txBody>
          <a:bodyPr spcFirstLastPara="1" wrap="square" lIns="243750" tIns="243750" rIns="243750" bIns="243750" anchor="t" anchorCtr="0"/>
          <a:lstStyle>
            <a:lvl1pPr lvl="0" algn="ctr" rtl="0">
              <a:spcBef>
                <a:spcPts val="0"/>
              </a:spcBef>
              <a:spcAft>
                <a:spcPts val="0"/>
              </a:spcAft>
              <a:buClr>
                <a:schemeClr val="dk2"/>
              </a:buClr>
              <a:buSzPts val="11200"/>
              <a:buFont typeface="Source Sans Pro"/>
              <a:buNone/>
              <a:defRPr sz="11200">
                <a:solidFill>
                  <a:schemeClr val="dk2"/>
                </a:solidFill>
                <a:latin typeface="Source Sans Pro"/>
                <a:ea typeface="Source Sans Pro"/>
                <a:cs typeface="Source Sans Pro"/>
                <a:sym typeface="Source Sans Pro"/>
              </a:defRPr>
            </a:lvl1pPr>
            <a:lvl2pPr lvl="1" rtl="0">
              <a:spcBef>
                <a:spcPts val="0"/>
              </a:spcBef>
              <a:spcAft>
                <a:spcPts val="0"/>
              </a:spcAft>
              <a:buClr>
                <a:schemeClr val="dk2"/>
              </a:buClr>
              <a:buSzPts val="11200"/>
              <a:buNone/>
              <a:defRPr sz="11200">
                <a:solidFill>
                  <a:schemeClr val="dk2"/>
                </a:solidFill>
              </a:defRPr>
            </a:lvl2pPr>
            <a:lvl3pPr lvl="2" rtl="0">
              <a:spcBef>
                <a:spcPts val="0"/>
              </a:spcBef>
              <a:spcAft>
                <a:spcPts val="0"/>
              </a:spcAft>
              <a:buClr>
                <a:schemeClr val="dk2"/>
              </a:buClr>
              <a:buSzPts val="11200"/>
              <a:buNone/>
              <a:defRPr sz="11200">
                <a:solidFill>
                  <a:schemeClr val="dk2"/>
                </a:solidFill>
              </a:defRPr>
            </a:lvl3pPr>
            <a:lvl4pPr lvl="3" rtl="0">
              <a:spcBef>
                <a:spcPts val="0"/>
              </a:spcBef>
              <a:spcAft>
                <a:spcPts val="0"/>
              </a:spcAft>
              <a:buClr>
                <a:schemeClr val="dk2"/>
              </a:buClr>
              <a:buSzPts val="11200"/>
              <a:buNone/>
              <a:defRPr sz="11200">
                <a:solidFill>
                  <a:schemeClr val="dk2"/>
                </a:solidFill>
              </a:defRPr>
            </a:lvl4pPr>
            <a:lvl5pPr lvl="4" rtl="0">
              <a:spcBef>
                <a:spcPts val="0"/>
              </a:spcBef>
              <a:spcAft>
                <a:spcPts val="0"/>
              </a:spcAft>
              <a:buClr>
                <a:schemeClr val="dk2"/>
              </a:buClr>
              <a:buSzPts val="11200"/>
              <a:buNone/>
              <a:defRPr sz="11200">
                <a:solidFill>
                  <a:schemeClr val="dk2"/>
                </a:solidFill>
              </a:defRPr>
            </a:lvl5pPr>
            <a:lvl6pPr lvl="5" rtl="0">
              <a:spcBef>
                <a:spcPts val="0"/>
              </a:spcBef>
              <a:spcAft>
                <a:spcPts val="0"/>
              </a:spcAft>
              <a:buClr>
                <a:schemeClr val="dk2"/>
              </a:buClr>
              <a:buSzPts val="11200"/>
              <a:buNone/>
              <a:defRPr sz="11200">
                <a:solidFill>
                  <a:schemeClr val="dk2"/>
                </a:solidFill>
              </a:defRPr>
            </a:lvl6pPr>
            <a:lvl7pPr lvl="6" rtl="0">
              <a:spcBef>
                <a:spcPts val="0"/>
              </a:spcBef>
              <a:spcAft>
                <a:spcPts val="0"/>
              </a:spcAft>
              <a:buClr>
                <a:schemeClr val="dk2"/>
              </a:buClr>
              <a:buSzPts val="11200"/>
              <a:buNone/>
              <a:defRPr sz="11200">
                <a:solidFill>
                  <a:schemeClr val="dk2"/>
                </a:solidFill>
              </a:defRPr>
            </a:lvl7pPr>
            <a:lvl8pPr lvl="7" rtl="0">
              <a:spcBef>
                <a:spcPts val="0"/>
              </a:spcBef>
              <a:spcAft>
                <a:spcPts val="0"/>
              </a:spcAft>
              <a:buClr>
                <a:schemeClr val="dk2"/>
              </a:buClr>
              <a:buSzPts val="11200"/>
              <a:buNone/>
              <a:defRPr sz="11200">
                <a:solidFill>
                  <a:schemeClr val="dk2"/>
                </a:solidFill>
              </a:defRPr>
            </a:lvl8pPr>
            <a:lvl9pPr lvl="8" rtl="0">
              <a:spcBef>
                <a:spcPts val="0"/>
              </a:spcBef>
              <a:spcAft>
                <a:spcPts val="0"/>
              </a:spcAft>
              <a:buClr>
                <a:schemeClr val="dk2"/>
              </a:buClr>
              <a:buSzPts val="11200"/>
              <a:buNone/>
              <a:defRPr sz="11200">
                <a:solidFill>
                  <a:schemeClr val="dk2"/>
                </a:solidFill>
              </a:defRPr>
            </a:lvl9pPr>
          </a:lstStyle>
          <a:p>
            <a:endParaRPr/>
          </a:p>
        </p:txBody>
      </p:sp>
      <p:pic>
        <p:nvPicPr>
          <p:cNvPr id="25" name="Google Shape;25;p3"/>
          <p:cNvPicPr preferRelativeResize="0"/>
          <p:nvPr/>
        </p:nvPicPr>
        <p:blipFill>
          <a:blip r:embed="rId3">
            <a:alphaModFix/>
          </a:blip>
          <a:stretch>
            <a:fillRect/>
          </a:stretch>
        </p:blipFill>
        <p:spPr>
          <a:xfrm>
            <a:off x="9553325" y="2218429"/>
            <a:ext cx="5271250" cy="2229739"/>
          </a:xfrm>
          <a:prstGeom prst="rect">
            <a:avLst/>
          </a:prstGeom>
          <a:noFill/>
          <a:ln>
            <a:noFill/>
          </a:ln>
        </p:spPr>
      </p:pic>
      <p:pic>
        <p:nvPicPr>
          <p:cNvPr id="26" name="Google Shape;26;p3"/>
          <p:cNvPicPr preferRelativeResize="0"/>
          <p:nvPr/>
        </p:nvPicPr>
        <p:blipFill rotWithShape="1">
          <a:blip r:embed="rId4">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29" name="Google Shape;29;p4"/>
          <p:cNvSpPr txBox="1">
            <a:spLocks noGrp="1"/>
          </p:cNvSpPr>
          <p:nvPr>
            <p:ph type="title"/>
          </p:nvPr>
        </p:nvSpPr>
        <p:spPr>
          <a:xfrm>
            <a:off x="957600" y="4387125"/>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9600"/>
              <a:buFont typeface="Source Sans Pro"/>
              <a:buNone/>
              <a:defRPr sz="96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32" name="Google Shape;32;p5"/>
          <p:cNvSpPr txBox="1">
            <a:spLocks noGrp="1"/>
          </p:cNvSpPr>
          <p:nvPr>
            <p:ph type="title"/>
          </p:nvPr>
        </p:nvSpPr>
        <p:spPr>
          <a:xfrm>
            <a:off x="957600" y="2528950"/>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7900"/>
              <a:buNone/>
              <a:defRPr sz="7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
        <p:nvSpPr>
          <p:cNvPr id="33" name="Google Shape;33;p5"/>
          <p:cNvSpPr txBox="1">
            <a:spLocks noGrp="1"/>
          </p:cNvSpPr>
          <p:nvPr>
            <p:ph type="body" idx="1"/>
          </p:nvPr>
        </p:nvSpPr>
        <p:spPr>
          <a:xfrm>
            <a:off x="1198800" y="6462475"/>
            <a:ext cx="6606000" cy="4811100"/>
          </a:xfrm>
          <a:prstGeom prst="rect">
            <a:avLst/>
          </a:prstGeom>
        </p:spPr>
        <p:txBody>
          <a:bodyPr spcFirstLastPara="1" wrap="square" lIns="243750" tIns="243750" rIns="243750" bIns="243750" anchor="t" anchorCtr="0"/>
          <a:lstStyle>
            <a:lvl1pPr marL="457200" lvl="0" indent="-450850" rtl="0">
              <a:spcBef>
                <a:spcPts val="0"/>
              </a:spcBef>
              <a:spcAft>
                <a:spcPts val="0"/>
              </a:spcAft>
              <a:buClr>
                <a:srgbClr val="FFFFFF"/>
              </a:buClr>
              <a:buSzPts val="3500"/>
              <a:buChar char="●"/>
              <a:defRPr>
                <a:solidFill>
                  <a:srgbClr val="FFFFFF"/>
                </a:solidFill>
              </a:defRPr>
            </a:lvl1pPr>
            <a:lvl2pPr marL="914400" lvl="1" indent="-412750" rtl="0">
              <a:spcBef>
                <a:spcPts val="4300"/>
              </a:spcBef>
              <a:spcAft>
                <a:spcPts val="0"/>
              </a:spcAft>
              <a:buClr>
                <a:srgbClr val="FFFFFF"/>
              </a:buClr>
              <a:buSzPts val="2900"/>
              <a:buChar char="○"/>
              <a:defRPr>
                <a:solidFill>
                  <a:srgbClr val="FFFFFF"/>
                </a:solidFill>
              </a:defRPr>
            </a:lvl2pPr>
            <a:lvl3pPr marL="1371600" lvl="2" indent="-412750" rtl="0">
              <a:spcBef>
                <a:spcPts val="4300"/>
              </a:spcBef>
              <a:spcAft>
                <a:spcPts val="0"/>
              </a:spcAft>
              <a:buClr>
                <a:srgbClr val="FFFFFF"/>
              </a:buClr>
              <a:buSzPts val="2900"/>
              <a:buChar char="■"/>
              <a:defRPr>
                <a:solidFill>
                  <a:srgbClr val="FFFFFF"/>
                </a:solidFill>
              </a:defRPr>
            </a:lvl3pPr>
            <a:lvl4pPr marL="1828800" lvl="3" indent="-412750" rtl="0">
              <a:spcBef>
                <a:spcPts val="4300"/>
              </a:spcBef>
              <a:spcAft>
                <a:spcPts val="0"/>
              </a:spcAft>
              <a:buClr>
                <a:srgbClr val="FFFFFF"/>
              </a:buClr>
              <a:buSzPts val="2900"/>
              <a:buChar char="●"/>
              <a:defRPr>
                <a:solidFill>
                  <a:srgbClr val="FFFFFF"/>
                </a:solidFill>
              </a:defRPr>
            </a:lvl4pPr>
            <a:lvl5pPr marL="2286000" lvl="4" indent="-412750" rtl="0">
              <a:spcBef>
                <a:spcPts val="4300"/>
              </a:spcBef>
              <a:spcAft>
                <a:spcPts val="0"/>
              </a:spcAft>
              <a:buClr>
                <a:srgbClr val="FFFFFF"/>
              </a:buClr>
              <a:buSzPts val="2900"/>
              <a:buChar char="○"/>
              <a:defRPr>
                <a:solidFill>
                  <a:srgbClr val="FFFFFF"/>
                </a:solidFill>
              </a:defRPr>
            </a:lvl5pPr>
            <a:lvl6pPr marL="2743200" lvl="5" indent="-412750" rtl="0">
              <a:spcBef>
                <a:spcPts val="4300"/>
              </a:spcBef>
              <a:spcAft>
                <a:spcPts val="0"/>
              </a:spcAft>
              <a:buClr>
                <a:srgbClr val="FFFFFF"/>
              </a:buClr>
              <a:buSzPts val="2900"/>
              <a:buChar char="■"/>
              <a:defRPr>
                <a:solidFill>
                  <a:srgbClr val="FFFFFF"/>
                </a:solidFill>
              </a:defRPr>
            </a:lvl6pPr>
            <a:lvl7pPr marL="3200400" lvl="6" indent="-412750" rtl="0">
              <a:spcBef>
                <a:spcPts val="4300"/>
              </a:spcBef>
              <a:spcAft>
                <a:spcPts val="0"/>
              </a:spcAft>
              <a:buClr>
                <a:srgbClr val="FFFFFF"/>
              </a:buClr>
              <a:buSzPts val="2900"/>
              <a:buChar char="●"/>
              <a:defRPr>
                <a:solidFill>
                  <a:srgbClr val="FFFFFF"/>
                </a:solidFill>
              </a:defRPr>
            </a:lvl7pPr>
            <a:lvl8pPr marL="3657600" lvl="7" indent="-412750" rtl="0">
              <a:spcBef>
                <a:spcPts val="4300"/>
              </a:spcBef>
              <a:spcAft>
                <a:spcPts val="0"/>
              </a:spcAft>
              <a:buClr>
                <a:srgbClr val="FFFFFF"/>
              </a:buClr>
              <a:buSzPts val="2900"/>
              <a:buChar char="○"/>
              <a:defRPr>
                <a:solidFill>
                  <a:srgbClr val="FFFFFF"/>
                </a:solidFill>
              </a:defRPr>
            </a:lvl8pPr>
            <a:lvl9pPr marL="4114800" lvl="8" indent="-412750" rtl="0">
              <a:spcBef>
                <a:spcPts val="4300"/>
              </a:spcBef>
              <a:spcAft>
                <a:spcPts val="4300"/>
              </a:spcAft>
              <a:buClr>
                <a:srgbClr val="FFFFFF"/>
              </a:buClr>
              <a:buSzPts val="2900"/>
              <a:buChar char="■"/>
              <a:defRPr>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2_1">
    <p:spTree>
      <p:nvGrpSpPr>
        <p:cNvPr id="1" name="Shape 34"/>
        <p:cNvGrpSpPr/>
        <p:nvPr/>
      </p:nvGrpSpPr>
      <p:grpSpPr>
        <a:xfrm>
          <a:off x="0" y="0"/>
          <a:ext cx="0" cy="0"/>
          <a:chOff x="0" y="0"/>
          <a:chExt cx="0" cy="0"/>
        </a:xfrm>
      </p:grpSpPr>
      <p:sp>
        <p:nvSpPr>
          <p:cNvPr id="35" name="Google Shape;35;p6"/>
          <p:cNvSpPr/>
          <p:nvPr/>
        </p:nvSpPr>
        <p:spPr>
          <a:xfrm>
            <a:off x="8649325" y="12209325"/>
            <a:ext cx="15728400" cy="15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6"/>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37" name="Google Shape;37;p6"/>
          <p:cNvSpPr txBox="1">
            <a:spLocks noGrp="1"/>
          </p:cNvSpPr>
          <p:nvPr>
            <p:ph type="title"/>
          </p:nvPr>
        </p:nvSpPr>
        <p:spPr>
          <a:xfrm>
            <a:off x="957600" y="2528950"/>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7900"/>
              <a:buNone/>
              <a:defRPr sz="7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
        <p:nvSpPr>
          <p:cNvPr id="38" name="Google Shape;38;p6"/>
          <p:cNvSpPr txBox="1">
            <a:spLocks noGrp="1"/>
          </p:cNvSpPr>
          <p:nvPr>
            <p:ph type="body" idx="1"/>
          </p:nvPr>
        </p:nvSpPr>
        <p:spPr>
          <a:xfrm>
            <a:off x="970200" y="6462475"/>
            <a:ext cx="6606000" cy="4811100"/>
          </a:xfrm>
          <a:prstGeom prst="rect">
            <a:avLst/>
          </a:prstGeom>
        </p:spPr>
        <p:txBody>
          <a:bodyPr spcFirstLastPara="1" wrap="square" lIns="243750" tIns="243750" rIns="243750" bIns="243750" anchor="t" anchorCtr="0"/>
          <a:lstStyle>
            <a:lvl1pPr marL="457200" lvl="0" indent="-450850" rtl="0">
              <a:spcBef>
                <a:spcPts val="0"/>
              </a:spcBef>
              <a:spcAft>
                <a:spcPts val="0"/>
              </a:spcAft>
              <a:buClr>
                <a:srgbClr val="FFFFFF"/>
              </a:buClr>
              <a:buSzPts val="3500"/>
              <a:buChar char="●"/>
              <a:defRPr>
                <a:solidFill>
                  <a:srgbClr val="FFFFFF"/>
                </a:solidFill>
              </a:defRPr>
            </a:lvl1pPr>
            <a:lvl2pPr marL="914400" lvl="1" indent="-412750" rtl="0">
              <a:spcBef>
                <a:spcPts val="4300"/>
              </a:spcBef>
              <a:spcAft>
                <a:spcPts val="0"/>
              </a:spcAft>
              <a:buClr>
                <a:srgbClr val="FFFFFF"/>
              </a:buClr>
              <a:buSzPts val="2900"/>
              <a:buChar char="○"/>
              <a:defRPr>
                <a:solidFill>
                  <a:srgbClr val="FFFFFF"/>
                </a:solidFill>
              </a:defRPr>
            </a:lvl2pPr>
            <a:lvl3pPr marL="1371600" lvl="2" indent="-412750" rtl="0">
              <a:spcBef>
                <a:spcPts val="4300"/>
              </a:spcBef>
              <a:spcAft>
                <a:spcPts val="0"/>
              </a:spcAft>
              <a:buClr>
                <a:srgbClr val="FFFFFF"/>
              </a:buClr>
              <a:buSzPts val="2900"/>
              <a:buChar char="■"/>
              <a:defRPr>
                <a:solidFill>
                  <a:srgbClr val="FFFFFF"/>
                </a:solidFill>
              </a:defRPr>
            </a:lvl3pPr>
            <a:lvl4pPr marL="1828800" lvl="3" indent="-412750" rtl="0">
              <a:spcBef>
                <a:spcPts val="4300"/>
              </a:spcBef>
              <a:spcAft>
                <a:spcPts val="0"/>
              </a:spcAft>
              <a:buClr>
                <a:srgbClr val="FFFFFF"/>
              </a:buClr>
              <a:buSzPts val="2900"/>
              <a:buChar char="●"/>
              <a:defRPr>
                <a:solidFill>
                  <a:srgbClr val="FFFFFF"/>
                </a:solidFill>
              </a:defRPr>
            </a:lvl4pPr>
            <a:lvl5pPr marL="2286000" lvl="4" indent="-412750" rtl="0">
              <a:spcBef>
                <a:spcPts val="4300"/>
              </a:spcBef>
              <a:spcAft>
                <a:spcPts val="0"/>
              </a:spcAft>
              <a:buClr>
                <a:srgbClr val="FFFFFF"/>
              </a:buClr>
              <a:buSzPts val="2900"/>
              <a:buChar char="○"/>
              <a:defRPr>
                <a:solidFill>
                  <a:srgbClr val="FFFFFF"/>
                </a:solidFill>
              </a:defRPr>
            </a:lvl5pPr>
            <a:lvl6pPr marL="2743200" lvl="5" indent="-412750" rtl="0">
              <a:spcBef>
                <a:spcPts val="4300"/>
              </a:spcBef>
              <a:spcAft>
                <a:spcPts val="0"/>
              </a:spcAft>
              <a:buClr>
                <a:srgbClr val="FFFFFF"/>
              </a:buClr>
              <a:buSzPts val="2900"/>
              <a:buChar char="■"/>
              <a:defRPr>
                <a:solidFill>
                  <a:srgbClr val="FFFFFF"/>
                </a:solidFill>
              </a:defRPr>
            </a:lvl6pPr>
            <a:lvl7pPr marL="3200400" lvl="6" indent="-412750" rtl="0">
              <a:spcBef>
                <a:spcPts val="4300"/>
              </a:spcBef>
              <a:spcAft>
                <a:spcPts val="0"/>
              </a:spcAft>
              <a:buClr>
                <a:srgbClr val="FFFFFF"/>
              </a:buClr>
              <a:buSzPts val="2900"/>
              <a:buChar char="●"/>
              <a:defRPr>
                <a:solidFill>
                  <a:srgbClr val="FFFFFF"/>
                </a:solidFill>
              </a:defRPr>
            </a:lvl7pPr>
            <a:lvl8pPr marL="3657600" lvl="7" indent="-412750" rtl="0">
              <a:spcBef>
                <a:spcPts val="4300"/>
              </a:spcBef>
              <a:spcAft>
                <a:spcPts val="0"/>
              </a:spcAft>
              <a:buClr>
                <a:srgbClr val="FFFFFF"/>
              </a:buClr>
              <a:buSzPts val="2900"/>
              <a:buChar char="○"/>
              <a:defRPr>
                <a:solidFill>
                  <a:srgbClr val="FFFFFF"/>
                </a:solidFill>
              </a:defRPr>
            </a:lvl8pPr>
            <a:lvl9pPr marL="4114800" lvl="8" indent="-412750" rtl="0">
              <a:spcBef>
                <a:spcPts val="4300"/>
              </a:spcBef>
              <a:spcAft>
                <a:spcPts val="4300"/>
              </a:spcAft>
              <a:buClr>
                <a:srgbClr val="FFFFFF"/>
              </a:buClr>
              <a:buSzPts val="2900"/>
              <a:buChar cha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899242" y="1593800"/>
            <a:ext cx="10854000" cy="113769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41" name="Google Shape;41;p7"/>
          <p:cNvSpPr txBox="1">
            <a:spLocks noGrp="1"/>
          </p:cNvSpPr>
          <p:nvPr>
            <p:ph type="body" idx="2"/>
          </p:nvPr>
        </p:nvSpPr>
        <p:spPr>
          <a:xfrm>
            <a:off x="12631977" y="1593800"/>
            <a:ext cx="10854000" cy="113769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pic>
        <p:nvPicPr>
          <p:cNvPr id="42" name="Google Shape;42;p7"/>
          <p:cNvPicPr preferRelativeResize="0"/>
          <p:nvPr/>
        </p:nvPicPr>
        <p:blipFill rotWithShape="1">
          <a:blip r:embed="rId2">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_alt2">
  <p:cSld name="TITLE_AND_BODY_1_1">
    <p:bg>
      <p:bgPr>
        <a:solidFill>
          <a:srgbClr val="FFFFFF"/>
        </a:solidFill>
        <a:effectLst/>
      </p:bgPr>
    </p:bg>
    <p:spTree>
      <p:nvGrpSpPr>
        <p:cNvPr id="1" name="Shape 43"/>
        <p:cNvGrpSpPr/>
        <p:nvPr/>
      </p:nvGrpSpPr>
      <p:grpSpPr>
        <a:xfrm>
          <a:off x="0" y="0"/>
          <a:ext cx="0" cy="0"/>
          <a:chOff x="0" y="0"/>
          <a:chExt cx="0" cy="0"/>
        </a:xfrm>
      </p:grpSpPr>
      <p:sp>
        <p:nvSpPr>
          <p:cNvPr id="44" name="Google Shape;44;p8"/>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45" name="Google Shape;45;p8"/>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46" name="Google Shape;46;p8"/>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_alt2 1">
  <p:cSld name="TITLE_AND_BODY_1_1_1">
    <p:bg>
      <p:bgPr>
        <a:solidFill>
          <a:srgbClr val="FFFFFF"/>
        </a:solidFill>
        <a:effectLst/>
      </p:bgPr>
    </p:bg>
    <p:spTree>
      <p:nvGrpSpPr>
        <p:cNvPr id="1" name="Shape 47"/>
        <p:cNvGrpSpPr/>
        <p:nvPr/>
      </p:nvGrpSpPr>
      <p:grpSpPr>
        <a:xfrm>
          <a:off x="0" y="0"/>
          <a:ext cx="0" cy="0"/>
          <a:chOff x="0" y="0"/>
          <a:chExt cx="0" cy="0"/>
        </a:xfrm>
      </p:grpSpPr>
      <p:sp>
        <p:nvSpPr>
          <p:cNvPr id="48" name="Google Shape;48;p9"/>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49" name="Google Shape;49;p9"/>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50" name="Google Shape;50;p9"/>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_alt2 1 2">
  <p:cSld name="TITLE_AND_BODY_1_1_1_2">
    <p:bg>
      <p:bgPr>
        <a:solidFill>
          <a:srgbClr val="FFFFFF"/>
        </a:solidFill>
        <a:effectLst/>
      </p:bgPr>
    </p:bg>
    <p:spTree>
      <p:nvGrpSpPr>
        <p:cNvPr id="1" name="Shape 51"/>
        <p:cNvGrpSpPr/>
        <p:nvPr/>
      </p:nvGrpSpPr>
      <p:grpSpPr>
        <a:xfrm>
          <a:off x="0" y="0"/>
          <a:ext cx="0" cy="0"/>
          <a:chOff x="0" y="0"/>
          <a:chExt cx="0" cy="0"/>
        </a:xfrm>
      </p:grpSpPr>
      <p:sp>
        <p:nvSpPr>
          <p:cNvPr id="52" name="Google Shape;52;p10"/>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53" name="Google Shape;53;p10"/>
          <p:cNvPicPr preferRelativeResize="0"/>
          <p:nvPr/>
        </p:nvPicPr>
        <p:blipFill>
          <a:blip r:embed="rId2">
            <a:alphaModFix/>
          </a:blip>
          <a:stretch>
            <a:fillRect/>
          </a:stretch>
        </p:blipFill>
        <p:spPr>
          <a:xfrm>
            <a:off x="0" y="1716"/>
            <a:ext cx="24377897" cy="13712567"/>
          </a:xfrm>
          <a:prstGeom prst="rect">
            <a:avLst/>
          </a:prstGeom>
          <a:noFill/>
          <a:ln>
            <a:noFill/>
          </a:ln>
        </p:spPr>
      </p:pic>
      <p:sp>
        <p:nvSpPr>
          <p:cNvPr id="54" name="Google Shape;54;p10"/>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992" y="1186733"/>
            <a:ext cx="22716000" cy="1527300"/>
          </a:xfrm>
          <a:prstGeom prst="rect">
            <a:avLst/>
          </a:prstGeom>
          <a:noFill/>
          <a:ln>
            <a:noFill/>
          </a:ln>
        </p:spPr>
        <p:txBody>
          <a:bodyPr spcFirstLastPara="1" wrap="square" lIns="243750" tIns="243750" rIns="243750" bIns="243750" anchor="t" anchorCtr="0"/>
          <a:lstStyle>
            <a:lvl1pPr lvl="0" rtl="0">
              <a:spcBef>
                <a:spcPts val="0"/>
              </a:spcBef>
              <a:spcAft>
                <a:spcPts val="0"/>
              </a:spcAft>
              <a:buSzPts val="7500"/>
              <a:buFont typeface="Source Sans Pro"/>
              <a:buNone/>
              <a:defRPr sz="7500" b="1">
                <a:latin typeface="Source Sans Pro"/>
                <a:ea typeface="Source Sans Pro"/>
                <a:cs typeface="Source Sans Pro"/>
                <a:sym typeface="Source Sans Pro"/>
              </a:defRPr>
            </a:lvl1pPr>
            <a:lvl2pPr lvl="1" rtl="0">
              <a:spcBef>
                <a:spcPts val="0"/>
              </a:spcBef>
              <a:spcAft>
                <a:spcPts val="0"/>
              </a:spcAft>
              <a:buSzPts val="7500"/>
              <a:buFont typeface="Raleway"/>
              <a:buNone/>
              <a:defRPr sz="7500" b="1">
                <a:latin typeface="Raleway"/>
                <a:ea typeface="Raleway"/>
                <a:cs typeface="Raleway"/>
                <a:sym typeface="Raleway"/>
              </a:defRPr>
            </a:lvl2pPr>
            <a:lvl3pPr lvl="2" rtl="0">
              <a:spcBef>
                <a:spcPts val="0"/>
              </a:spcBef>
              <a:spcAft>
                <a:spcPts val="0"/>
              </a:spcAft>
              <a:buSzPts val="7500"/>
              <a:buFont typeface="Raleway"/>
              <a:buNone/>
              <a:defRPr sz="7500" b="1">
                <a:latin typeface="Raleway"/>
                <a:ea typeface="Raleway"/>
                <a:cs typeface="Raleway"/>
                <a:sym typeface="Raleway"/>
              </a:defRPr>
            </a:lvl3pPr>
            <a:lvl4pPr lvl="3" rtl="0">
              <a:spcBef>
                <a:spcPts val="0"/>
              </a:spcBef>
              <a:spcAft>
                <a:spcPts val="0"/>
              </a:spcAft>
              <a:buSzPts val="7500"/>
              <a:buFont typeface="Raleway"/>
              <a:buNone/>
              <a:defRPr sz="7500" b="1">
                <a:latin typeface="Raleway"/>
                <a:ea typeface="Raleway"/>
                <a:cs typeface="Raleway"/>
                <a:sym typeface="Raleway"/>
              </a:defRPr>
            </a:lvl4pPr>
            <a:lvl5pPr lvl="4" rtl="0">
              <a:spcBef>
                <a:spcPts val="0"/>
              </a:spcBef>
              <a:spcAft>
                <a:spcPts val="0"/>
              </a:spcAft>
              <a:buSzPts val="7500"/>
              <a:buFont typeface="Raleway"/>
              <a:buNone/>
              <a:defRPr sz="7500" b="1">
                <a:latin typeface="Raleway"/>
                <a:ea typeface="Raleway"/>
                <a:cs typeface="Raleway"/>
                <a:sym typeface="Raleway"/>
              </a:defRPr>
            </a:lvl5pPr>
            <a:lvl6pPr lvl="5" rtl="0">
              <a:spcBef>
                <a:spcPts val="0"/>
              </a:spcBef>
              <a:spcAft>
                <a:spcPts val="0"/>
              </a:spcAft>
              <a:buSzPts val="7500"/>
              <a:buFont typeface="Raleway"/>
              <a:buNone/>
              <a:defRPr sz="7500" b="1">
                <a:latin typeface="Raleway"/>
                <a:ea typeface="Raleway"/>
                <a:cs typeface="Raleway"/>
                <a:sym typeface="Raleway"/>
              </a:defRPr>
            </a:lvl6pPr>
            <a:lvl7pPr lvl="6" rtl="0">
              <a:spcBef>
                <a:spcPts val="0"/>
              </a:spcBef>
              <a:spcAft>
                <a:spcPts val="0"/>
              </a:spcAft>
              <a:buSzPts val="7500"/>
              <a:buFont typeface="Raleway"/>
              <a:buNone/>
              <a:defRPr sz="7500" b="1">
                <a:latin typeface="Raleway"/>
                <a:ea typeface="Raleway"/>
                <a:cs typeface="Raleway"/>
                <a:sym typeface="Raleway"/>
              </a:defRPr>
            </a:lvl7pPr>
            <a:lvl8pPr lvl="7" rtl="0">
              <a:spcBef>
                <a:spcPts val="0"/>
              </a:spcBef>
              <a:spcAft>
                <a:spcPts val="0"/>
              </a:spcAft>
              <a:buSzPts val="7500"/>
              <a:buFont typeface="Raleway"/>
              <a:buNone/>
              <a:defRPr sz="7500" b="1">
                <a:latin typeface="Raleway"/>
                <a:ea typeface="Raleway"/>
                <a:cs typeface="Raleway"/>
                <a:sym typeface="Raleway"/>
              </a:defRPr>
            </a:lvl8pPr>
            <a:lvl9pPr lvl="8" rtl="0">
              <a:spcBef>
                <a:spcPts val="0"/>
              </a:spcBef>
              <a:spcAft>
                <a:spcPts val="0"/>
              </a:spcAft>
              <a:buSzPts val="7500"/>
              <a:buFont typeface="Raleway"/>
              <a:buNone/>
              <a:defRPr sz="75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30992" y="3073267"/>
            <a:ext cx="22716000" cy="9110400"/>
          </a:xfrm>
          <a:prstGeom prst="rect">
            <a:avLst/>
          </a:prstGeom>
          <a:noFill/>
          <a:ln>
            <a:noFill/>
          </a:ln>
        </p:spPr>
        <p:txBody>
          <a:bodyPr spcFirstLastPara="1" wrap="square" lIns="243750" tIns="243750" rIns="243750" bIns="243750" anchor="t" anchorCtr="0"/>
          <a:lstStyle>
            <a:lvl1pPr marL="457200" lvl="0" indent="-450850" rtl="0">
              <a:lnSpc>
                <a:spcPct val="115000"/>
              </a:lnSpc>
              <a:spcBef>
                <a:spcPts val="0"/>
              </a:spcBef>
              <a:spcAft>
                <a:spcPts val="0"/>
              </a:spcAft>
              <a:buClr>
                <a:schemeClr val="accent1"/>
              </a:buClr>
              <a:buSzPts val="3500"/>
              <a:buFont typeface="Source Sans Pro"/>
              <a:buChar char="●"/>
              <a:defRPr sz="3500">
                <a:solidFill>
                  <a:schemeClr val="accent1"/>
                </a:solidFill>
                <a:latin typeface="Source Sans Pro"/>
                <a:ea typeface="Source Sans Pro"/>
                <a:cs typeface="Source Sans Pro"/>
                <a:sym typeface="Source Sans Pro"/>
              </a:defRPr>
            </a:lvl1pPr>
            <a:lvl2pPr marL="914400" lvl="1"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2pPr>
            <a:lvl3pPr marL="1371600" lvl="2"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3pPr>
            <a:lvl4pPr marL="1828800" lvl="3"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4pPr>
            <a:lvl5pPr marL="2286000" lvl="4"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5pPr>
            <a:lvl6pPr marL="2743200" lvl="5"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6pPr>
            <a:lvl7pPr marL="3200400" lvl="6"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7pPr>
            <a:lvl8pPr marL="3657600" lvl="7"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8pPr>
            <a:lvl9pPr marL="4114800" lvl="8" indent="-412750" rtl="0">
              <a:lnSpc>
                <a:spcPct val="115000"/>
              </a:lnSpc>
              <a:spcBef>
                <a:spcPts val="4300"/>
              </a:spcBef>
              <a:spcAft>
                <a:spcPts val="430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9pPr>
          </a:lstStyle>
          <a:p>
            <a:endParaRPr/>
          </a:p>
        </p:txBody>
      </p:sp>
      <p:pic>
        <p:nvPicPr>
          <p:cNvPr id="8" name="Google Shape;8;p1"/>
          <p:cNvPicPr preferRelativeResize="0"/>
          <p:nvPr/>
        </p:nvPicPr>
        <p:blipFill>
          <a:blip r:embed="rId19">
            <a:alphaModFix/>
          </a:blip>
          <a:stretch>
            <a:fillRect/>
          </a:stretch>
        </p:blipFill>
        <p:spPr>
          <a:xfrm>
            <a:off x="21868725" y="12589570"/>
            <a:ext cx="2316100" cy="979710"/>
          </a:xfrm>
          <a:prstGeom prst="rect">
            <a:avLst/>
          </a:prstGeom>
          <a:noFill/>
          <a:ln>
            <a:noFill/>
          </a:ln>
        </p:spPr>
      </p:pic>
      <p:sp>
        <p:nvSpPr>
          <p:cNvPr id="9" name="Google Shape;9;p1"/>
          <p:cNvSpPr txBox="1"/>
          <p:nvPr/>
        </p:nvSpPr>
        <p:spPr>
          <a:xfrm>
            <a:off x="8494575" y="12704525"/>
            <a:ext cx="13279800" cy="820800"/>
          </a:xfrm>
          <a:prstGeom prst="rect">
            <a:avLst/>
          </a:prstGeom>
          <a:noFill/>
          <a:ln>
            <a:noFill/>
          </a:ln>
        </p:spPr>
        <p:txBody>
          <a:bodyPr spcFirstLastPara="1" wrap="square" lIns="243750" tIns="243750" rIns="243750" bIns="243750" anchor="t" anchorCtr="0">
            <a:noAutofit/>
          </a:bodyPr>
          <a:lstStyle/>
          <a:p>
            <a:pPr marL="0" marR="0" lvl="0" indent="0" algn="ctr" rtl="0">
              <a:lnSpc>
                <a:spcPct val="100000"/>
              </a:lnSpc>
              <a:spcBef>
                <a:spcPts val="0"/>
              </a:spcBef>
              <a:spcAft>
                <a:spcPts val="0"/>
              </a:spcAft>
              <a:buNone/>
            </a:pPr>
            <a:r>
              <a:rPr lang="en-GB" sz="2400" b="1">
                <a:latin typeface="Source Sans Pro"/>
                <a:ea typeface="Source Sans Pro"/>
                <a:cs typeface="Source Sans Pro"/>
                <a:sym typeface="Source Sans Pro"/>
              </a:rPr>
              <a:t>ABOUT</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LOCATION </a:t>
            </a:r>
            <a:r>
              <a:rPr lang="en-GB" sz="2400" b="1">
                <a:solidFill>
                  <a:srgbClr val="B7B7B7"/>
                </a:solidFill>
                <a:latin typeface="Source Sans Pro"/>
                <a:ea typeface="Source Sans Pro"/>
                <a:cs typeface="Source Sans Pro"/>
                <a:sym typeface="Source Sans Pro"/>
              </a:rPr>
              <a:t>• • • • </a:t>
            </a:r>
            <a:r>
              <a:rPr lang="en-GB" sz="2400" b="1">
                <a:latin typeface="Source Sans Pro"/>
                <a:ea typeface="Source Sans Pro"/>
                <a:cs typeface="Source Sans Pro"/>
                <a:sym typeface="Source Sans Pro"/>
              </a:rPr>
              <a:t>PUBLIC HEALTH </a:t>
            </a:r>
            <a:r>
              <a:rPr lang="en-GB" sz="2400" b="1">
                <a:solidFill>
                  <a:srgbClr val="B7B7B7"/>
                </a:solidFill>
                <a:latin typeface="Source Sans Pro"/>
                <a:ea typeface="Source Sans Pro"/>
                <a:cs typeface="Source Sans Pro"/>
                <a:sym typeface="Source Sans Pro"/>
              </a:rPr>
              <a:t>• • • • </a:t>
            </a:r>
            <a:r>
              <a:rPr lang="en-GB" sz="2400" b="1">
                <a:latin typeface="Source Sans Pro"/>
                <a:ea typeface="Source Sans Pro"/>
                <a:cs typeface="Source Sans Pro"/>
                <a:sym typeface="Source Sans Pro"/>
              </a:rPr>
              <a:t>BRIGADE</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DONATION</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TAKE ACTION</a:t>
            </a:r>
            <a:endParaRPr sz="2400" b="1">
              <a:latin typeface="Source Sans Pro"/>
              <a:ea typeface="Source Sans Pro"/>
              <a:cs typeface="Source Sans Pro"/>
              <a:sym typeface="Source Sans Pro"/>
            </a:endParaRPr>
          </a:p>
        </p:txBody>
      </p:sp>
      <p:sp>
        <p:nvSpPr>
          <p:cNvPr id="10" name="Google Shape;10;p1"/>
          <p:cNvSpPr/>
          <p:nvPr/>
        </p:nvSpPr>
        <p:spPr>
          <a:xfrm>
            <a:off x="8780325" y="12704525"/>
            <a:ext cx="12649200" cy="1284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5" r:id="rId16"/>
    <p:sldLayoutId id="214748366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outube.com/watch?v=6mfr7d-VAKo&amp;feature=youtu.be" TargetMode="Externa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hyperlink" Target="https://wwwnc.cdc.gov/travel/destinations/traveler/none/ghana?s_cid=ncezid-dgmq-travel-single-001" TargetMode="External"/><Relationship Id="rId2" Type="http://schemas.openxmlformats.org/officeDocument/2006/relationships/hyperlink" Target="https://travel.state.gov/content/travel/en/international-travel/International-Travel-Country-Information-Pages/Ghana.html" TargetMode="Externa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graphics.reuters.com/world-coronavirus-tracker-and-maps/countries-and-territories/ghana/" TargetMode="External"/><Relationship Id="rId2" Type="http://schemas.openxmlformats.org/officeDocument/2006/relationships/hyperlink" Target="https://www.ghs.gov.gh/covid19/" TargetMode="External"/><Relationship Id="rId1" Type="http://schemas.openxmlformats.org/officeDocument/2006/relationships/slideLayout" Target="../slideLayouts/slideLayout4.xml"/><Relationship Id="rId5" Type="http://schemas.openxmlformats.org/officeDocument/2006/relationships/hyperlink" Target="https://www.globalbrigades.org/responding-to-covid-19/" TargetMode="External"/><Relationship Id="rId4" Type="http://schemas.openxmlformats.org/officeDocument/2006/relationships/hyperlink" Target="https://covid19.who.int/region/afro/country/gh"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travel.state.gov/content/travel/en/passports/need-passport/apply-in-person.html" TargetMode="External"/><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mailto:asoub1@govst.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mailto:rbritton@govst.edu" TargetMode="External"/><Relationship Id="rId4" Type="http://schemas.openxmlformats.org/officeDocument/2006/relationships/hyperlink" Target="mailto:nkoonce@govst.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1536450" y="5197175"/>
            <a:ext cx="9914400" cy="38073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8000"/>
              <a:t>Public Health Brigades Information Session</a:t>
            </a:r>
            <a:endParaRPr sz="8000"/>
          </a:p>
        </p:txBody>
      </p:sp>
      <p:sp>
        <p:nvSpPr>
          <p:cNvPr id="80" name="Google Shape;80;p16"/>
          <p:cNvSpPr txBox="1">
            <a:spLocks noGrp="1"/>
          </p:cNvSpPr>
          <p:nvPr>
            <p:ph type="subTitle" idx="1"/>
          </p:nvPr>
        </p:nvSpPr>
        <p:spPr>
          <a:xfrm>
            <a:off x="1536450" y="10076300"/>
            <a:ext cx="10131300" cy="1171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4800" dirty="0" smtClean="0"/>
              <a:t>May 17-29,</a:t>
            </a:r>
            <a:r>
              <a:rPr lang="en-GB" sz="4800" b="1" dirty="0" smtClean="0"/>
              <a:t> 2022</a:t>
            </a:r>
            <a:endParaRPr sz="4800" b="1" dirty="0"/>
          </a:p>
        </p:txBody>
      </p:sp>
      <p:grpSp>
        <p:nvGrpSpPr>
          <p:cNvPr id="81" name="Google Shape;81;p16"/>
          <p:cNvGrpSpPr/>
          <p:nvPr/>
        </p:nvGrpSpPr>
        <p:grpSpPr>
          <a:xfrm>
            <a:off x="1817199" y="9625105"/>
            <a:ext cx="1988205" cy="122202"/>
            <a:chOff x="4580561" y="2589004"/>
            <a:chExt cx="1064464" cy="25200"/>
          </a:xfrm>
        </p:grpSpPr>
        <p:sp>
          <p:nvSpPr>
            <p:cNvPr id="82" name="Google Shape;82;p16"/>
            <p:cNvSpPr/>
            <p:nvPr/>
          </p:nvSpPr>
          <p:spPr>
            <a:xfrm rot="-5400000">
              <a:off x="5366325" y="2335504"/>
              <a:ext cx="25200" cy="5322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83" name="Google Shape;83;p16"/>
            <p:cNvSpPr/>
            <p:nvPr/>
          </p:nvSpPr>
          <p:spPr>
            <a:xfrm rot="-5400000">
              <a:off x="4836311" y="2333254"/>
              <a:ext cx="25200" cy="5367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p:nvPr/>
        </p:nvSpPr>
        <p:spPr>
          <a:xfrm>
            <a:off x="1219075" y="2998475"/>
            <a:ext cx="13127700" cy="99189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HEALTH</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Open defecation is an issue that must be addressed in rural Ghana</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Inability to store clean water reduces overall water use for personal consumption</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SANITATION AND HYGIENE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Lack of proper latrines expose families to risks of contamination</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b="1">
              <a:solidFill>
                <a:srgbClr val="E0712E"/>
              </a:solidFill>
              <a:latin typeface="Source Sans Pro"/>
              <a:ea typeface="Source Sans Pro"/>
              <a:cs typeface="Source Sans Pro"/>
              <a:sym typeface="Source Sans Pro"/>
            </a:endParaRPr>
          </a:p>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TIME AND QUALITY OF LIFE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Walking to water sources can be time consuming and heavy on the body</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Improved sanitation and hygiene practices decrease frequency of commonly occurring diseases</a:t>
            </a:r>
            <a:endParaRPr sz="3700" b="1">
              <a:solidFill>
                <a:srgbClr val="D2001D"/>
              </a:solidFill>
              <a:latin typeface="Source Sans Pro"/>
              <a:ea typeface="Source Sans Pro"/>
              <a:cs typeface="Source Sans Pro"/>
              <a:sym typeface="Source Sans Pro"/>
            </a:endParaRPr>
          </a:p>
        </p:txBody>
      </p:sp>
      <p:cxnSp>
        <p:nvCxnSpPr>
          <p:cNvPr id="159" name="Google Shape;159;p23"/>
          <p:cNvCxnSpPr/>
          <p:nvPr/>
        </p:nvCxnSpPr>
        <p:spPr>
          <a:xfrm>
            <a:off x="151450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60" name="Google Shape;160;p2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Why Public Health? The Challenges</a:t>
            </a:r>
            <a:endParaRPr/>
          </a:p>
        </p:txBody>
      </p:sp>
      <p:pic>
        <p:nvPicPr>
          <p:cNvPr id="161" name="Google Shape;161;p23"/>
          <p:cNvPicPr preferRelativeResize="0"/>
          <p:nvPr/>
        </p:nvPicPr>
        <p:blipFill rotWithShape="1">
          <a:blip r:embed="rId3">
            <a:alphaModFix/>
          </a:blip>
          <a:srcRect l="33594" r="33597"/>
          <a:stretch/>
        </p:blipFill>
        <p:spPr>
          <a:xfrm>
            <a:off x="16482494" y="10732910"/>
            <a:ext cx="5883900" cy="411000"/>
          </a:xfrm>
          <a:prstGeom prst="rect">
            <a:avLst/>
          </a:prstGeom>
          <a:noFill/>
          <a:ln>
            <a:noFill/>
          </a:ln>
        </p:spPr>
      </p:pic>
      <p:pic>
        <p:nvPicPr>
          <p:cNvPr id="162" name="Google Shape;162;p23"/>
          <p:cNvPicPr preferRelativeResize="0"/>
          <p:nvPr/>
        </p:nvPicPr>
        <p:blipFill rotWithShape="1">
          <a:blip r:embed="rId4">
            <a:alphaModFix/>
          </a:blip>
          <a:srcRect l="19867" r="19873"/>
          <a:stretch/>
        </p:blipFill>
        <p:spPr>
          <a:xfrm>
            <a:off x="16482494" y="4245194"/>
            <a:ext cx="5881200" cy="65064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654343" y="3290950"/>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7800"/>
              <a:t>Public Health </a:t>
            </a:r>
            <a:endParaRPr sz="7800"/>
          </a:p>
          <a:p>
            <a:pPr marL="0" lvl="0" indent="0" algn="l" rtl="0">
              <a:spcBef>
                <a:spcPts val="0"/>
              </a:spcBef>
              <a:spcAft>
                <a:spcPts val="0"/>
              </a:spcAft>
              <a:buNone/>
            </a:pPr>
            <a:r>
              <a:rPr lang="en-GB" sz="7800"/>
              <a:t>Program</a:t>
            </a:r>
            <a:endParaRPr sz="7800"/>
          </a:p>
        </p:txBody>
      </p:sp>
      <p:sp>
        <p:nvSpPr>
          <p:cNvPr id="168" name="Google Shape;168;p24"/>
          <p:cNvSpPr txBox="1">
            <a:spLocks noGrp="1"/>
          </p:cNvSpPr>
          <p:nvPr>
            <p:ph type="sldNum" idx="12"/>
          </p:nvPr>
        </p:nvSpPr>
        <p:spPr>
          <a:xfrm>
            <a:off x="22757778" y="126662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11</a:t>
            </a:fld>
            <a:endParaRPr/>
          </a:p>
        </p:txBody>
      </p:sp>
      <p:sp>
        <p:nvSpPr>
          <p:cNvPr id="169" name="Google Shape;169;p24"/>
          <p:cNvSpPr/>
          <p:nvPr/>
        </p:nvSpPr>
        <p:spPr>
          <a:xfrm>
            <a:off x="970586" y="6413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170" name="Google Shape;170;p24"/>
          <p:cNvSpPr txBox="1"/>
          <p:nvPr/>
        </p:nvSpPr>
        <p:spPr>
          <a:xfrm>
            <a:off x="894200" y="7231400"/>
            <a:ext cx="6645900" cy="48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700">
                <a:solidFill>
                  <a:srgbClr val="FFFFFF"/>
                </a:solidFill>
                <a:latin typeface="Source Sans Pro"/>
                <a:ea typeface="Source Sans Pro"/>
                <a:cs typeface="Source Sans Pro"/>
                <a:sym typeface="Source Sans Pro"/>
              </a:rPr>
              <a:t>Public Health's mission is to empower rural Ghanaian communities to prevent common illnesses through in-home infrastructural development, community leader training, and health education.</a:t>
            </a:r>
            <a:endParaRPr sz="3700">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endParaRPr sz="3700">
              <a:solidFill>
                <a:srgbClr val="FFFFFF"/>
              </a:solidFill>
              <a:latin typeface="Source Sans Pro"/>
              <a:ea typeface="Source Sans Pro"/>
              <a:cs typeface="Source Sans Pro"/>
              <a:sym typeface="Source Sans Pro"/>
            </a:endParaRPr>
          </a:p>
        </p:txBody>
      </p:sp>
      <p:pic>
        <p:nvPicPr>
          <p:cNvPr id="171" name="Google Shape;171;p24"/>
          <p:cNvPicPr preferRelativeResize="0"/>
          <p:nvPr/>
        </p:nvPicPr>
        <p:blipFill rotWithShape="1">
          <a:blip r:embed="rId3">
            <a:alphaModFix/>
          </a:blip>
          <a:srcRect l="489" r="20533"/>
          <a:stretch/>
        </p:blipFill>
        <p:spPr>
          <a:xfrm>
            <a:off x="8159125" y="0"/>
            <a:ext cx="16252027" cy="13716001"/>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1944713" y="952315"/>
            <a:ext cx="20497200" cy="1427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Meet the Team</a:t>
            </a:r>
            <a:endParaRPr/>
          </a:p>
        </p:txBody>
      </p:sp>
      <p:sp>
        <p:nvSpPr>
          <p:cNvPr id="177" name="Google Shape;177;p25"/>
          <p:cNvSpPr txBox="1">
            <a:spLocks noGrp="1"/>
          </p:cNvSpPr>
          <p:nvPr>
            <p:ph type="body" idx="2"/>
          </p:nvPr>
        </p:nvSpPr>
        <p:spPr>
          <a:xfrm>
            <a:off x="576148" y="2737165"/>
            <a:ext cx="10899000" cy="5574300"/>
          </a:xfrm>
          <a:prstGeom prst="rect">
            <a:avLst/>
          </a:prstGeom>
        </p:spPr>
        <p:txBody>
          <a:bodyPr spcFirstLastPara="1" wrap="square" lIns="243750" tIns="243750" rIns="243750" bIns="243750" anchor="t" anchorCtr="0">
            <a:noAutofit/>
          </a:bodyPr>
          <a:lstStyle/>
          <a:p>
            <a:pPr marL="0" lvl="0" indent="0" algn="l" rtl="0">
              <a:lnSpc>
                <a:spcPct val="100000"/>
              </a:lnSpc>
              <a:spcBef>
                <a:spcPts val="0"/>
              </a:spcBef>
              <a:spcAft>
                <a:spcPts val="0"/>
              </a:spcAft>
              <a:buNone/>
            </a:pPr>
            <a:r>
              <a:rPr lang="en-GB" sz="3700" b="1" dirty="0">
                <a:solidFill>
                  <a:srgbClr val="E0712E"/>
                </a:solidFill>
              </a:rPr>
              <a:t>PUBLIC HEALTH PROGRAM TEAM</a:t>
            </a:r>
            <a:endParaRPr sz="3700" dirty="0">
              <a:solidFill>
                <a:srgbClr val="404040"/>
              </a:solidFill>
            </a:endParaRPr>
          </a:p>
          <a:p>
            <a:pPr marL="457200" lvl="0" indent="-463550" algn="l" rtl="0">
              <a:lnSpc>
                <a:spcPct val="100000"/>
              </a:lnSpc>
              <a:spcBef>
                <a:spcPts val="1000"/>
              </a:spcBef>
              <a:spcAft>
                <a:spcPts val="0"/>
              </a:spcAft>
              <a:buClr>
                <a:srgbClr val="404040"/>
              </a:buClr>
              <a:buSzPts val="3700"/>
              <a:buChar char="•"/>
            </a:pPr>
            <a:r>
              <a:rPr lang="en-GB" sz="3700" dirty="0">
                <a:solidFill>
                  <a:srgbClr val="404040"/>
                </a:solidFill>
              </a:rPr>
              <a:t>Builds community relations</a:t>
            </a:r>
            <a:endParaRPr sz="3700" dirty="0">
              <a:solidFill>
                <a:srgbClr val="404040"/>
              </a:solidFill>
            </a:endParaRPr>
          </a:p>
          <a:p>
            <a:pPr marL="91440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rPr>
              <a:t>Works with communities in preparation for brigade arrival</a:t>
            </a:r>
            <a:endParaRPr sz="3700" dirty="0">
              <a:solidFill>
                <a:srgbClr val="404040"/>
              </a:solidFill>
            </a:endParaRPr>
          </a:p>
          <a:p>
            <a:pPr marL="457200" lvl="0" indent="-463550" algn="l" rtl="0">
              <a:lnSpc>
                <a:spcPct val="100000"/>
              </a:lnSpc>
              <a:spcBef>
                <a:spcPts val="0"/>
              </a:spcBef>
              <a:spcAft>
                <a:spcPts val="0"/>
              </a:spcAft>
              <a:buClr>
                <a:srgbClr val="404040"/>
              </a:buClr>
              <a:buSzPts val="3700"/>
              <a:buChar char="•"/>
            </a:pPr>
            <a:r>
              <a:rPr lang="en-GB" sz="3700" dirty="0">
                <a:solidFill>
                  <a:srgbClr val="404040"/>
                </a:solidFill>
              </a:rPr>
              <a:t>Capacity-building and education</a:t>
            </a:r>
            <a:r>
              <a:rPr lang="en-GB" sz="3700" dirty="0">
                <a:solidFill>
                  <a:srgbClr val="404040"/>
                </a:solidFill>
                <a:highlight>
                  <a:srgbClr val="FFFF00"/>
                </a:highlight>
              </a:rPr>
              <a:t> </a:t>
            </a:r>
            <a:endParaRPr sz="3700" dirty="0">
              <a:solidFill>
                <a:srgbClr val="404040"/>
              </a:solidFill>
              <a:highlight>
                <a:srgbClr val="FFFF00"/>
              </a:highlight>
            </a:endParaRPr>
          </a:p>
          <a:p>
            <a:pPr marL="457200" lvl="0" indent="-463550" algn="l" rtl="0">
              <a:lnSpc>
                <a:spcPct val="100000"/>
              </a:lnSpc>
              <a:spcBef>
                <a:spcPts val="0"/>
              </a:spcBef>
              <a:spcAft>
                <a:spcPts val="0"/>
              </a:spcAft>
              <a:buClr>
                <a:srgbClr val="404040"/>
              </a:buClr>
              <a:buSzPts val="3700"/>
              <a:buChar char="•"/>
            </a:pPr>
            <a:r>
              <a:rPr lang="en-GB" sz="3700" dirty="0">
                <a:solidFill>
                  <a:srgbClr val="404040"/>
                </a:solidFill>
              </a:rPr>
              <a:t>Performs community follow-up and evaluations</a:t>
            </a:r>
            <a:endParaRPr sz="3700" dirty="0">
              <a:solidFill>
                <a:srgbClr val="404040"/>
              </a:solidFill>
            </a:endParaRPr>
          </a:p>
          <a:p>
            <a:pPr marL="457200" lvl="0" indent="-463550" algn="l" rtl="0">
              <a:lnSpc>
                <a:spcPct val="100000"/>
              </a:lnSpc>
              <a:spcBef>
                <a:spcPts val="600"/>
              </a:spcBef>
              <a:spcAft>
                <a:spcPts val="0"/>
              </a:spcAft>
              <a:buClr>
                <a:srgbClr val="404040"/>
              </a:buClr>
              <a:buSzPts val="3700"/>
              <a:buChar char="•"/>
            </a:pPr>
            <a:r>
              <a:rPr lang="en-GB" sz="3700" dirty="0">
                <a:solidFill>
                  <a:srgbClr val="404040"/>
                </a:solidFill>
              </a:rPr>
              <a:t>Leads your brigade</a:t>
            </a:r>
            <a:endParaRPr sz="3700" b="1" dirty="0">
              <a:solidFill>
                <a:srgbClr val="DC2628"/>
              </a:solidFill>
            </a:endParaRPr>
          </a:p>
        </p:txBody>
      </p:sp>
      <p:cxnSp>
        <p:nvCxnSpPr>
          <p:cNvPr id="178" name="Google Shape;178;p25"/>
          <p:cNvCxnSpPr/>
          <p:nvPr/>
        </p:nvCxnSpPr>
        <p:spPr>
          <a:xfrm>
            <a:off x="13773470" y="4004294"/>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180" name="Google Shape;180;p25"/>
          <p:cNvPicPr preferRelativeResize="0"/>
          <p:nvPr/>
        </p:nvPicPr>
        <p:blipFill rotWithShape="1">
          <a:blip r:embed="rId3">
            <a:alphaModFix/>
          </a:blip>
          <a:srcRect l="30327" r="30331"/>
          <a:stretch/>
        </p:blipFill>
        <p:spPr>
          <a:xfrm>
            <a:off x="15677550" y="11041688"/>
            <a:ext cx="77457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1659" y="952315"/>
            <a:ext cx="6858000" cy="9144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311" y="6820952"/>
            <a:ext cx="7649736" cy="57373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04" y="7292897"/>
            <a:ext cx="8085287" cy="606396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p:nvPr/>
        </p:nvSpPr>
        <p:spPr>
          <a:xfrm>
            <a:off x="838075" y="2998475"/>
            <a:ext cx="13773600" cy="99189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Clr>
                <a:srgbClr val="000000"/>
              </a:buClr>
              <a:buSzPts val="1100"/>
              <a:buFont typeface="Arial"/>
              <a:buNone/>
            </a:pPr>
            <a:r>
              <a:rPr lang="en-GB" sz="4000" b="1">
                <a:solidFill>
                  <a:srgbClr val="E0712E"/>
                </a:solidFill>
                <a:latin typeface="Source Sans Pro"/>
                <a:ea typeface="Source Sans Pro"/>
                <a:cs typeface="Source Sans Pro"/>
                <a:sym typeface="Source Sans Pro"/>
              </a:rPr>
              <a:t>THE PUBLIC HEALTH PROGRAM IN GHANA CONSISTS OF:</a:t>
            </a:r>
            <a:endParaRPr sz="3000" b="1">
              <a:solidFill>
                <a:srgbClr val="129AD6"/>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Infrastructure Development</a:t>
            </a:r>
            <a:endParaRPr sz="3600" b="1">
              <a:solidFill>
                <a:srgbClr val="404040"/>
              </a:solidFill>
              <a:latin typeface="Source Sans Pro"/>
              <a:ea typeface="Source Sans Pro"/>
              <a:cs typeface="Source Sans Pro"/>
              <a:sym typeface="Source Sans Pro"/>
            </a:endParaRPr>
          </a:p>
          <a:p>
            <a:pPr marL="914400" lvl="1" indent="-431800" algn="l" rtl="0">
              <a:spcBef>
                <a:spcPts val="60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Advocate for Public Health projects and help instruct proper usage and maintenance of infrastructure </a:t>
            </a:r>
            <a:endParaRPr sz="3200">
              <a:solidFill>
                <a:srgbClr val="404040"/>
              </a:solidFill>
              <a:latin typeface="Source Sans Pro"/>
              <a:ea typeface="Source Sans Pro"/>
              <a:cs typeface="Source Sans Pro"/>
              <a:sym typeface="Source Sans Pro"/>
            </a:endParaRPr>
          </a:p>
          <a:p>
            <a:pPr marL="457200" lvl="0" indent="-457200" algn="l" rtl="0">
              <a:spcBef>
                <a:spcPts val="60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Healthy Households Initiative</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Monitor and evaluate household health environments</a:t>
            </a:r>
            <a:endParaRPr sz="28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Community Health Workers (CHWs)</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Community volunteers who provide patient care in order to promote preventative health care and overall community health </a:t>
            </a:r>
            <a:endParaRPr sz="28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Maintenance and Follow-Up</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Full time staff working year-round as resources and mentors in communities</a:t>
            </a:r>
            <a:endParaRPr sz="32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Public Health Brigades</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Volunteers construct household health infrastructure projects and collaborate with the and CHWs on project follow-up and community education, securing access to resources and information necessary to promote good sanitation and hygiene practices </a:t>
            </a:r>
            <a:endParaRPr sz="3200" b="1">
              <a:solidFill>
                <a:srgbClr val="D2001D"/>
              </a:solidFill>
              <a:latin typeface="Source Sans Pro"/>
              <a:ea typeface="Source Sans Pro"/>
              <a:cs typeface="Source Sans Pro"/>
              <a:sym typeface="Source Sans Pro"/>
            </a:endParaRPr>
          </a:p>
        </p:txBody>
      </p:sp>
      <p:cxnSp>
        <p:nvCxnSpPr>
          <p:cNvPr id="186" name="Google Shape;186;p26"/>
          <p:cNvCxnSpPr/>
          <p:nvPr/>
        </p:nvCxnSpPr>
        <p:spPr>
          <a:xfrm>
            <a:off x="149164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87" name="Google Shape;187;p26"/>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The Public Health Program</a:t>
            </a:r>
            <a:endParaRPr/>
          </a:p>
        </p:txBody>
      </p:sp>
      <p:pic>
        <p:nvPicPr>
          <p:cNvPr id="189" name="Google Shape;189;p26"/>
          <p:cNvPicPr preferRelativeResize="0"/>
          <p:nvPr/>
        </p:nvPicPr>
        <p:blipFill rotWithShape="1">
          <a:blip r:embed="rId3">
            <a:alphaModFix/>
          </a:blip>
          <a:srcRect l="30327" r="30331"/>
          <a:stretch/>
        </p:blipFill>
        <p:spPr>
          <a:xfrm>
            <a:off x="15677549" y="11554639"/>
            <a:ext cx="77457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9587" y="2632611"/>
            <a:ext cx="6501623" cy="866883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p:nvPr/>
        </p:nvSpPr>
        <p:spPr>
          <a:xfrm>
            <a:off x="1140160" y="1890644"/>
            <a:ext cx="13067700" cy="4227300"/>
          </a:xfrm>
          <a:prstGeom prst="rect">
            <a:avLst/>
          </a:prstGeom>
          <a:noFill/>
          <a:ln>
            <a:noFill/>
          </a:ln>
        </p:spPr>
        <p:txBody>
          <a:bodyPr spcFirstLastPara="1" wrap="square" lIns="90000" tIns="91425" rIns="91425" bIns="91425" anchor="ctr" anchorCtr="0">
            <a:noAutofit/>
          </a:bodyPr>
          <a:lstStyle/>
          <a:p>
            <a:pPr marL="457200" lvl="0" indent="0" algn="l" rtl="0">
              <a:spcBef>
                <a:spcPts val="600"/>
              </a:spcBef>
              <a:spcAft>
                <a:spcPts val="0"/>
              </a:spcAft>
              <a:buNone/>
            </a:pPr>
            <a:endParaRPr sz="3600" dirty="0"/>
          </a:p>
          <a:p>
            <a:pPr marL="457200" lvl="0" indent="-254000" algn="l" rtl="0">
              <a:spcBef>
                <a:spcPts val="0"/>
              </a:spcBef>
              <a:spcAft>
                <a:spcPts val="0"/>
              </a:spcAft>
              <a:buClr>
                <a:srgbClr val="000000"/>
              </a:buClr>
              <a:buSzPts val="1100"/>
              <a:buFont typeface="Arial"/>
              <a:buNone/>
            </a:pPr>
            <a:endParaRPr sz="3600" dirty="0">
              <a:solidFill>
                <a:srgbClr val="292C2F"/>
              </a:solidFill>
              <a:latin typeface="Source Sans Pro"/>
              <a:ea typeface="Source Sans Pro"/>
              <a:cs typeface="Source Sans Pro"/>
              <a:sym typeface="Source Sans Pro"/>
            </a:endParaRPr>
          </a:p>
          <a:p>
            <a:pPr marL="0" lvl="0" indent="0" algn="l" rtl="0">
              <a:spcBef>
                <a:spcPts val="0"/>
              </a:spcBef>
              <a:spcAft>
                <a:spcPts val="0"/>
              </a:spcAft>
              <a:buClr>
                <a:srgbClr val="F06B1A"/>
              </a:buClr>
              <a:buFont typeface="Source Sans Pro"/>
              <a:buNone/>
            </a:pPr>
            <a:r>
              <a:rPr lang="en-GB" sz="4000" b="1" dirty="0">
                <a:solidFill>
                  <a:srgbClr val="F06B1A"/>
                </a:solidFill>
                <a:latin typeface="Source Sans Pro"/>
                <a:ea typeface="Source Sans Pro"/>
                <a:cs typeface="Source Sans Pro"/>
                <a:sym typeface="Source Sans Pro"/>
              </a:rPr>
              <a:t>LATRINES</a:t>
            </a:r>
            <a:endParaRPr sz="3600" dirty="0">
              <a:solidFill>
                <a:srgbClr val="1F2123"/>
              </a:solidFill>
              <a:latin typeface="Source Sans Pro"/>
              <a:ea typeface="Source Sans Pro"/>
              <a:cs typeface="Source Sans Pro"/>
              <a:sym typeface="Source Sans Pro"/>
            </a:endParaRPr>
          </a:p>
          <a:p>
            <a:pPr marL="457200" lvl="0" indent="-482600" algn="l" rtl="0">
              <a:spcBef>
                <a:spcPts val="0"/>
              </a:spcBef>
              <a:spcAft>
                <a:spcPts val="0"/>
              </a:spcAft>
              <a:buClr>
                <a:srgbClr val="1F2123"/>
              </a:buClr>
              <a:buSzPts val="3600"/>
              <a:buFont typeface="Source Sans Pro"/>
              <a:buChar char="•"/>
            </a:pPr>
            <a:r>
              <a:rPr lang="en-GB" sz="3600" dirty="0">
                <a:solidFill>
                  <a:srgbClr val="292C2F"/>
                </a:solidFill>
                <a:latin typeface="Source Sans Pro"/>
                <a:ea typeface="Source Sans Pro"/>
                <a:cs typeface="Source Sans Pro"/>
                <a:sym typeface="Source Sans Pro"/>
              </a:rPr>
              <a:t>Build latrines for sanitary and proper waste disposal</a:t>
            </a:r>
            <a:endParaRPr sz="3600" dirty="0">
              <a:solidFill>
                <a:srgbClr val="292C2F"/>
              </a:solidFill>
              <a:latin typeface="Source Sans Pro"/>
              <a:ea typeface="Source Sans Pro"/>
              <a:cs typeface="Source Sans Pro"/>
              <a:sym typeface="Source Sans Pro"/>
            </a:endParaRPr>
          </a:p>
          <a:p>
            <a:pPr marL="457200" lvl="0" indent="-482600" algn="l" rtl="0">
              <a:spcBef>
                <a:spcPts val="0"/>
              </a:spcBef>
              <a:spcAft>
                <a:spcPts val="0"/>
              </a:spcAft>
              <a:buClr>
                <a:srgbClr val="292C2F"/>
              </a:buClr>
              <a:buSzPts val="3600"/>
              <a:buFont typeface="Source Sans Pro"/>
              <a:buChar char="•"/>
            </a:pPr>
            <a:r>
              <a:rPr lang="en-GB" sz="3600" dirty="0">
                <a:solidFill>
                  <a:srgbClr val="292C2F"/>
                </a:solidFill>
                <a:latin typeface="Source Sans Pro"/>
                <a:ea typeface="Source Sans Pro"/>
                <a:cs typeface="Source Sans Pro"/>
                <a:sym typeface="Source Sans Pro"/>
              </a:rPr>
              <a:t>A convenient and inexpensive solution near the home</a:t>
            </a:r>
            <a:endParaRPr sz="3600" dirty="0">
              <a:solidFill>
                <a:srgbClr val="292C2F"/>
              </a:solidFill>
              <a:latin typeface="Source Sans Pro"/>
              <a:ea typeface="Source Sans Pro"/>
              <a:cs typeface="Source Sans Pro"/>
              <a:sym typeface="Source Sans Pro"/>
            </a:endParaRPr>
          </a:p>
          <a:p>
            <a:pPr marL="457200" lvl="0" indent="-482600" algn="l" rtl="0">
              <a:spcBef>
                <a:spcPts val="0"/>
              </a:spcBef>
              <a:spcAft>
                <a:spcPts val="0"/>
              </a:spcAft>
              <a:buClr>
                <a:srgbClr val="292C2F"/>
              </a:buClr>
              <a:buSzPts val="3600"/>
              <a:buFont typeface="Source Sans Pro"/>
              <a:buChar char="•"/>
            </a:pPr>
            <a:r>
              <a:rPr lang="en-GB" sz="3600" dirty="0" err="1">
                <a:solidFill>
                  <a:srgbClr val="292C2F"/>
                </a:solidFill>
                <a:latin typeface="Source Sans Pro"/>
                <a:ea typeface="Source Sans Pro"/>
                <a:cs typeface="Source Sans Pro"/>
                <a:sym typeface="Source Sans Pro"/>
              </a:rPr>
              <a:t>Biodigester</a:t>
            </a:r>
            <a:r>
              <a:rPr lang="en-GB" sz="3600" dirty="0">
                <a:solidFill>
                  <a:srgbClr val="292C2F"/>
                </a:solidFill>
                <a:latin typeface="Source Sans Pro"/>
                <a:ea typeface="Source Sans Pro"/>
                <a:cs typeface="Source Sans Pro"/>
                <a:sym typeface="Source Sans Pro"/>
              </a:rPr>
              <a:t> septic tank included in design</a:t>
            </a:r>
            <a:endParaRPr sz="3600" dirty="0">
              <a:solidFill>
                <a:srgbClr val="292C2F"/>
              </a:solidFill>
              <a:latin typeface="Source Sans Pro"/>
              <a:ea typeface="Source Sans Pro"/>
              <a:cs typeface="Source Sans Pro"/>
              <a:sym typeface="Source Sans Pro"/>
            </a:endParaRPr>
          </a:p>
          <a:p>
            <a:pPr marL="0" lvl="0" indent="0" algn="l" rtl="0">
              <a:spcBef>
                <a:spcPts val="0"/>
              </a:spcBef>
              <a:spcAft>
                <a:spcPts val="0"/>
              </a:spcAft>
              <a:buClr>
                <a:srgbClr val="000000"/>
              </a:buClr>
              <a:buSzPts val="1100"/>
              <a:buFont typeface="Arial"/>
              <a:buNone/>
            </a:pPr>
            <a:endParaRPr sz="3200" dirty="0">
              <a:solidFill>
                <a:srgbClr val="1F2123"/>
              </a:solidFill>
              <a:latin typeface="Source Sans Pro"/>
              <a:ea typeface="Source Sans Pro"/>
              <a:cs typeface="Source Sans Pro"/>
              <a:sym typeface="Source Sans Pro"/>
            </a:endParaRPr>
          </a:p>
          <a:p>
            <a:pPr marL="0" lvl="0" indent="0" algn="l" rtl="0">
              <a:spcBef>
                <a:spcPts val="0"/>
              </a:spcBef>
              <a:spcAft>
                <a:spcPts val="0"/>
              </a:spcAft>
              <a:buNone/>
            </a:pPr>
            <a:endParaRPr sz="3200" dirty="0">
              <a:solidFill>
                <a:srgbClr val="1F2123"/>
              </a:solidFill>
              <a:latin typeface="Source Sans Pro"/>
              <a:ea typeface="Source Sans Pro"/>
              <a:cs typeface="Source Sans Pro"/>
              <a:sym typeface="Source Sans Pro"/>
            </a:endParaRPr>
          </a:p>
        </p:txBody>
      </p:sp>
      <p:cxnSp>
        <p:nvCxnSpPr>
          <p:cNvPr id="195" name="Google Shape;195;p27"/>
          <p:cNvCxnSpPr/>
          <p:nvPr/>
        </p:nvCxnSpPr>
        <p:spPr>
          <a:xfrm>
            <a:off x="159070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96" name="Google Shape;196;p27"/>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Projects</a:t>
            </a:r>
            <a:endParaRPr/>
          </a:p>
        </p:txBody>
      </p:sp>
      <p:pic>
        <p:nvPicPr>
          <p:cNvPr id="198" name="Google Shape;198;p27"/>
          <p:cNvPicPr preferRelativeResize="0"/>
          <p:nvPr/>
        </p:nvPicPr>
        <p:blipFill rotWithShape="1">
          <a:blip r:embed="rId3">
            <a:alphaModFix/>
          </a:blip>
          <a:srcRect l="31250" r="31250"/>
          <a:stretch/>
        </p:blipFill>
        <p:spPr>
          <a:xfrm>
            <a:off x="16447753" y="11365290"/>
            <a:ext cx="73830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7860" y="3601776"/>
            <a:ext cx="9211991" cy="69089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491" y="5754028"/>
            <a:ext cx="8842129" cy="663159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248405" y="2560545"/>
            <a:ext cx="4769644"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dirty="0"/>
              <a:t>Public Health</a:t>
            </a:r>
            <a:endParaRPr dirty="0"/>
          </a:p>
          <a:p>
            <a:pPr marL="0" lvl="0" indent="0" algn="l" rtl="0">
              <a:spcBef>
                <a:spcPts val="0"/>
              </a:spcBef>
              <a:spcAft>
                <a:spcPts val="0"/>
              </a:spcAft>
              <a:buNone/>
            </a:pPr>
            <a:r>
              <a:rPr lang="en-GB" dirty="0"/>
              <a:t>Brigades</a:t>
            </a:r>
            <a:endParaRPr dirty="0"/>
          </a:p>
        </p:txBody>
      </p:sp>
      <p:sp>
        <p:nvSpPr>
          <p:cNvPr id="204" name="Google Shape;204;p28"/>
          <p:cNvSpPr/>
          <p:nvPr/>
        </p:nvSpPr>
        <p:spPr>
          <a:xfrm>
            <a:off x="1275386" y="87756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51" y="0"/>
            <a:ext cx="18287999" cy="13716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pic>
        <p:nvPicPr>
          <p:cNvPr id="211" name="Google Shape;211;p29"/>
          <p:cNvPicPr preferRelativeResize="0"/>
          <p:nvPr/>
        </p:nvPicPr>
        <p:blipFill rotWithShape="1">
          <a:blip r:embed="rId3">
            <a:alphaModFix/>
          </a:blip>
          <a:srcRect/>
          <a:stretch/>
        </p:blipFill>
        <p:spPr>
          <a:xfrm>
            <a:off x="5867808" y="7734106"/>
            <a:ext cx="1901400" cy="3101100"/>
          </a:xfrm>
          <a:prstGeom prst="rect">
            <a:avLst/>
          </a:prstGeom>
          <a:noFill/>
          <a:ln>
            <a:noFill/>
          </a:ln>
        </p:spPr>
      </p:pic>
      <p:sp>
        <p:nvSpPr>
          <p:cNvPr id="212" name="Google Shape;212;p29"/>
          <p:cNvSpPr txBox="1"/>
          <p:nvPr/>
        </p:nvSpPr>
        <p:spPr>
          <a:xfrm>
            <a:off x="5652823" y="4314696"/>
            <a:ext cx="5931600" cy="33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B3D40"/>
              </a:buClr>
              <a:buFont typeface="Source Sans Pro"/>
              <a:buNone/>
            </a:pPr>
            <a:r>
              <a:rPr lang="en-GB" sz="4800" b="1" i="0" u="none" strike="noStrike" cap="none">
                <a:solidFill>
                  <a:srgbClr val="3B3D40"/>
                </a:solidFill>
                <a:latin typeface="Source Sans Pro"/>
                <a:ea typeface="Source Sans Pro"/>
                <a:cs typeface="Source Sans Pro"/>
                <a:sym typeface="Source Sans Pro"/>
              </a:rPr>
              <a:t>FOR EVERY </a:t>
            </a:r>
            <a:r>
              <a:rPr lang="en-GB" sz="4800" b="1">
                <a:solidFill>
                  <a:srgbClr val="3B3D40"/>
                </a:solidFill>
                <a:latin typeface="Source Sans Pro"/>
                <a:ea typeface="Source Sans Pro"/>
                <a:cs typeface="Source Sans Pro"/>
                <a:sym typeface="Source Sans Pro"/>
              </a:rPr>
              <a:t>FOUR</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PUBLIC HEALTH</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VOLUNTEERS</a:t>
            </a:r>
            <a:endParaRPr sz="4800"/>
          </a:p>
        </p:txBody>
      </p:sp>
      <p:sp>
        <p:nvSpPr>
          <p:cNvPr id="213" name="Google Shape;213;p29"/>
          <p:cNvSpPr/>
          <p:nvPr/>
        </p:nvSpPr>
        <p:spPr>
          <a:xfrm>
            <a:off x="12373334" y="4314696"/>
            <a:ext cx="7298100" cy="33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1 FAMILY</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CAN BENEFIT FROM</a:t>
            </a:r>
            <a:endParaRPr sz="4800"/>
          </a:p>
          <a:p>
            <a:pPr marL="0" marR="0" lvl="0" indent="0" algn="l" rtl="0">
              <a:lnSpc>
                <a:spcPct val="100000"/>
              </a:lnSpc>
              <a:spcBef>
                <a:spcPts val="0"/>
              </a:spcBef>
              <a:spcAft>
                <a:spcPts val="0"/>
              </a:spcAft>
              <a:buClr>
                <a:srgbClr val="2D2E31"/>
              </a:buClr>
              <a:buFont typeface="Source Sans Pro"/>
              <a:buNone/>
            </a:pPr>
            <a:r>
              <a:rPr lang="en-GB" sz="4800" b="1" i="0" u="none" strike="noStrike" cap="none">
                <a:solidFill>
                  <a:srgbClr val="2D2E31"/>
                </a:solidFill>
                <a:latin typeface="Source Sans Pro"/>
                <a:ea typeface="Source Sans Pro"/>
                <a:cs typeface="Source Sans Pro"/>
                <a:sym typeface="Source Sans Pro"/>
              </a:rPr>
              <a:t>A LATRINE</a:t>
            </a:r>
            <a:endParaRPr sz="4800"/>
          </a:p>
        </p:txBody>
      </p:sp>
      <p:sp>
        <p:nvSpPr>
          <p:cNvPr id="214" name="Google Shape;214;p29"/>
          <p:cNvSpPr/>
          <p:nvPr/>
        </p:nvSpPr>
        <p:spPr>
          <a:xfrm>
            <a:off x="10288896" y="8272033"/>
            <a:ext cx="6057300" cy="183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04040"/>
              </a:buClr>
              <a:buFont typeface="Calibri"/>
              <a:buNone/>
            </a:pPr>
            <a:r>
              <a:rPr lang="en-GB" sz="8000" b="1" i="0" u="none" strike="noStrike" cap="none">
                <a:solidFill>
                  <a:srgbClr val="404040"/>
                </a:solidFill>
                <a:latin typeface="Calibri"/>
                <a:ea typeface="Calibri"/>
                <a:cs typeface="Calibri"/>
                <a:sym typeface="Calibri"/>
              </a:rPr>
              <a:t>=</a:t>
            </a:r>
            <a:endParaRPr/>
          </a:p>
        </p:txBody>
      </p:sp>
      <p:pic>
        <p:nvPicPr>
          <p:cNvPr id="215" name="Google Shape;215;p29"/>
          <p:cNvPicPr preferRelativeResize="0"/>
          <p:nvPr/>
        </p:nvPicPr>
        <p:blipFill rotWithShape="1">
          <a:blip r:embed="rId3">
            <a:alphaModFix/>
          </a:blip>
          <a:srcRect/>
          <a:stretch/>
        </p:blipFill>
        <p:spPr>
          <a:xfrm>
            <a:off x="7655624" y="7734106"/>
            <a:ext cx="1901400" cy="3101100"/>
          </a:xfrm>
          <a:prstGeom prst="rect">
            <a:avLst/>
          </a:prstGeom>
          <a:noFill/>
          <a:ln>
            <a:noFill/>
          </a:ln>
        </p:spPr>
      </p:pic>
      <p:pic>
        <p:nvPicPr>
          <p:cNvPr id="216" name="Google Shape;216;p29"/>
          <p:cNvPicPr preferRelativeResize="0"/>
          <p:nvPr/>
        </p:nvPicPr>
        <p:blipFill rotWithShape="1">
          <a:blip r:embed="rId4">
            <a:alphaModFix/>
          </a:blip>
          <a:srcRect/>
          <a:stretch/>
        </p:blipFill>
        <p:spPr>
          <a:xfrm>
            <a:off x="12263443" y="7447730"/>
            <a:ext cx="2052900" cy="3400500"/>
          </a:xfrm>
          <a:prstGeom prst="rect">
            <a:avLst/>
          </a:prstGeom>
          <a:noFill/>
          <a:ln>
            <a:noFill/>
          </a:ln>
        </p:spPr>
      </p:pic>
      <p:pic>
        <p:nvPicPr>
          <p:cNvPr id="217" name="Google Shape;217;p29"/>
          <p:cNvPicPr preferRelativeResize="0"/>
          <p:nvPr/>
        </p:nvPicPr>
        <p:blipFill rotWithShape="1">
          <a:blip r:embed="rId5">
            <a:alphaModFix/>
          </a:blip>
          <a:srcRect/>
          <a:stretch/>
        </p:blipFill>
        <p:spPr>
          <a:xfrm>
            <a:off x="14612872" y="8229650"/>
            <a:ext cx="3180000" cy="26604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sp>
        <p:nvSpPr>
          <p:cNvPr id="223" name="Google Shape;223;p30"/>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25" name="Google Shape;225;p30"/>
          <p:cNvSpPr txBox="1"/>
          <p:nvPr/>
        </p:nvSpPr>
        <p:spPr>
          <a:xfrm>
            <a:off x="5183400" y="10191313"/>
            <a:ext cx="14017200" cy="2614200"/>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4000">
                <a:solidFill>
                  <a:srgbClr val="1D1F20"/>
                </a:solidFill>
                <a:highlight>
                  <a:srgbClr val="FFFFFF"/>
                </a:highlight>
                <a:latin typeface="Source Sans Pro"/>
                <a:ea typeface="Source Sans Pro"/>
                <a:cs typeface="Source Sans Pro"/>
                <a:sym typeface="Source Sans Pro"/>
              </a:rPr>
              <a:t>Volunteers empower rural communities to prevent common illnesses through in-home </a:t>
            </a:r>
            <a:r>
              <a:rPr lang="en-GB" sz="4000" b="1">
                <a:solidFill>
                  <a:srgbClr val="E7843C"/>
                </a:solidFill>
                <a:highlight>
                  <a:srgbClr val="FFFFFF"/>
                </a:highlight>
                <a:latin typeface="Source Sans Pro"/>
                <a:ea typeface="Source Sans Pro"/>
                <a:cs typeface="Source Sans Pro"/>
                <a:sym typeface="Source Sans Pro"/>
              </a:rPr>
              <a:t>infrastructural development, community leader training, and health education.</a:t>
            </a:r>
            <a:endParaRPr sz="4000" b="1">
              <a:solidFill>
                <a:srgbClr val="E7843C"/>
              </a:solidFill>
              <a:latin typeface="Source Sans Pro"/>
              <a:ea typeface="Source Sans Pro"/>
              <a:cs typeface="Source Sans Pro"/>
              <a:sym typeface="Source Sans Pr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938" y="2856364"/>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title"/>
          </p:nvPr>
        </p:nvSpPr>
        <p:spPr>
          <a:xfrm>
            <a:off x="220475" y="4118539"/>
            <a:ext cx="4848600" cy="41475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dirty="0" smtClean="0"/>
              <a:t>Sample Itinerary</a:t>
            </a:r>
            <a:endParaRPr dirty="0"/>
          </a:p>
          <a:p>
            <a:pPr marL="0" lvl="0" indent="0" algn="ctr" rtl="0">
              <a:spcBef>
                <a:spcPts val="0"/>
              </a:spcBef>
              <a:spcAft>
                <a:spcPts val="0"/>
              </a:spcAft>
              <a:buNone/>
            </a:pPr>
            <a:r>
              <a:rPr lang="en-GB" dirty="0"/>
              <a:t>(8 Days)</a:t>
            </a:r>
            <a:endParaRPr dirty="0"/>
          </a:p>
        </p:txBody>
      </p:sp>
      <p:sp>
        <p:nvSpPr>
          <p:cNvPr id="231" name="Google Shape;231;p31"/>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32" name="Google Shape;232;p31"/>
          <p:cNvPicPr preferRelativeResize="0"/>
          <p:nvPr/>
        </p:nvPicPr>
        <p:blipFill>
          <a:blip r:embed="rId3">
            <a:alphaModFix/>
          </a:blip>
          <a:stretch>
            <a:fillRect/>
          </a:stretch>
        </p:blipFill>
        <p:spPr>
          <a:xfrm>
            <a:off x="5069075" y="1888527"/>
            <a:ext cx="18512400" cy="8607525"/>
          </a:xfrm>
          <a:prstGeom prst="rect">
            <a:avLst/>
          </a:prstGeom>
          <a:noFill/>
          <a:ln>
            <a:noFill/>
          </a:ln>
        </p:spPr>
      </p:pic>
      <p:sp>
        <p:nvSpPr>
          <p:cNvPr id="2" name="TextBox 1"/>
          <p:cNvSpPr txBox="1"/>
          <p:nvPr/>
        </p:nvSpPr>
        <p:spPr>
          <a:xfrm>
            <a:off x="744575" y="11010894"/>
            <a:ext cx="18728204" cy="1200329"/>
          </a:xfrm>
          <a:prstGeom prst="rect">
            <a:avLst/>
          </a:prstGeom>
          <a:noFill/>
        </p:spPr>
        <p:txBody>
          <a:bodyPr wrap="none" rtlCol="0">
            <a:spAutoFit/>
          </a:bodyPr>
          <a:lstStyle/>
          <a:p>
            <a:r>
              <a:rPr lang="en-US" sz="3600" dirty="0" smtClean="0"/>
              <a:t>Note: This is a typical Global Brigade Public Health Brigade itinerary. </a:t>
            </a:r>
          </a:p>
          <a:p>
            <a:r>
              <a:rPr lang="en-US" sz="3600" dirty="0" smtClean="0"/>
              <a:t>We have added extra days to this itinerary for students to experience other parts of Ghana.</a:t>
            </a:r>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38" name="Google Shape;238;p32"/>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39" name="Google Shape;239;p32"/>
          <p:cNvSpPr/>
          <p:nvPr/>
        </p:nvSpPr>
        <p:spPr>
          <a:xfrm>
            <a:off x="492370" y="2699174"/>
            <a:ext cx="16767174" cy="5969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smtClean="0">
                <a:solidFill>
                  <a:srgbClr val="E0712E"/>
                </a:solidFill>
                <a:latin typeface="Source Sans Pro"/>
                <a:ea typeface="Source Sans Pro"/>
                <a:cs typeface="Source Sans Pro"/>
                <a:sym typeface="Source Sans Pro"/>
              </a:rPr>
              <a:t>PRE-DEPARTURE </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Teambuilding, education, cultural preparation, fundraising</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Health, safety &amp; travel preparation</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Engagement with Ghanaian community members in the Chicago area</a:t>
            </a:r>
            <a:endParaRPr lang="en-US" sz="4000" dirty="0">
              <a:solidFill>
                <a:srgbClr val="404040"/>
              </a:solidFill>
              <a:latin typeface="Source Sans Pro"/>
              <a:ea typeface="Source Sans Pro"/>
              <a:cs typeface="Source Sans Pro"/>
              <a:sym typeface="Source Sans Pro"/>
            </a:endParaRPr>
          </a:p>
          <a:p>
            <a:pPr marL="571500" marR="0" lvl="0" indent="-571500" algn="l" rtl="0">
              <a:lnSpc>
                <a:spcPct val="100000"/>
              </a:lnSpc>
              <a:spcBef>
                <a:spcPts val="0"/>
              </a:spcBef>
              <a:spcAft>
                <a:spcPts val="0"/>
              </a:spcAft>
              <a:buClr>
                <a:srgbClr val="1FA3A7"/>
              </a:buClr>
              <a:buFont typeface="Arial" panose="020B0604020202020204" pitchFamily="34" charset="0"/>
              <a:buChar char="•"/>
            </a:pPr>
            <a:endParaRPr lang="en-GB" sz="4000" b="1" dirty="0" smtClean="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r>
              <a:rPr lang="en-GB" sz="4000" b="1" dirty="0" smtClean="0">
                <a:solidFill>
                  <a:srgbClr val="E0712E"/>
                </a:solidFill>
                <a:latin typeface="Source Sans Pro"/>
                <a:ea typeface="Source Sans Pro"/>
                <a:cs typeface="Source Sans Pro"/>
                <a:sym typeface="Source Sans Pro"/>
              </a:rPr>
              <a:t>DEPARTURE</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Meet at the airport and take group flight together </a:t>
            </a:r>
            <a:r>
              <a:rPr lang="en-US" sz="4000" dirty="0">
                <a:solidFill>
                  <a:srgbClr val="404040"/>
                </a:solidFill>
                <a:latin typeface="Source Sans Pro"/>
                <a:ea typeface="Source Sans Pro"/>
                <a:cs typeface="Source Sans Pro"/>
                <a:sym typeface="Source Sans Pro"/>
              </a:rPr>
              <a:t>to Ghana &amp; Public Health</a:t>
            </a:r>
          </a:p>
          <a:p>
            <a:pPr marL="0" marR="0" lvl="0" indent="0" algn="l" rtl="0">
              <a:lnSpc>
                <a:spcPct val="100000"/>
              </a:lnSpc>
              <a:spcBef>
                <a:spcPts val="0"/>
              </a:spcBef>
              <a:spcAft>
                <a:spcPts val="0"/>
              </a:spcAft>
              <a:buClr>
                <a:srgbClr val="1FA3A7"/>
              </a:buClr>
              <a:buFont typeface="Source Sans Pro"/>
              <a:buNone/>
            </a:pPr>
            <a:endParaRPr lang="en-GB" sz="4000" b="1" dirty="0" smtClean="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40" name="Google Shape;240;p32"/>
          <p:cNvSpPr/>
          <p:nvPr/>
        </p:nvSpPr>
        <p:spPr>
          <a:xfrm>
            <a:off x="3273544" y="8916600"/>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42" name="Google Shape;242;p32"/>
          <p:cNvPicPr preferRelativeResize="0"/>
          <p:nvPr/>
        </p:nvPicPr>
        <p:blipFill rotWithShape="1">
          <a:blip r:embed="rId3">
            <a:alphaModFix/>
          </a:blip>
          <a:srcRect l="28315" r="28315"/>
          <a:stretch/>
        </p:blipFill>
        <p:spPr>
          <a:xfrm>
            <a:off x="15485950" y="9874275"/>
            <a:ext cx="7567800" cy="3999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9650" y="730275"/>
            <a:ext cx="6858000" cy="9144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9282" y="8420468"/>
            <a:ext cx="5300547" cy="397541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633" y="8091635"/>
            <a:ext cx="10058400" cy="452062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576600" y="2528950"/>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solidFill>
                  <a:srgbClr val="FFFFFF"/>
                </a:solidFill>
                <a:latin typeface="Source Sans Pro"/>
                <a:ea typeface="Source Sans Pro"/>
                <a:cs typeface="Source Sans Pro"/>
                <a:sym typeface="Source Sans Pro"/>
              </a:rPr>
              <a:t>About</a:t>
            </a:r>
            <a:endParaRPr>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GB">
                <a:solidFill>
                  <a:srgbClr val="FFFFFF"/>
                </a:solidFill>
                <a:latin typeface="Source Sans Pro"/>
                <a:ea typeface="Source Sans Pro"/>
                <a:cs typeface="Source Sans Pro"/>
                <a:sym typeface="Source Sans Pro"/>
              </a:rPr>
              <a:t>Global Brigades</a:t>
            </a:r>
            <a:endParaRPr>
              <a:solidFill>
                <a:srgbClr val="FFFFFF"/>
              </a:solidFill>
              <a:latin typeface="Source Sans Pro"/>
              <a:ea typeface="Source Sans Pro"/>
              <a:cs typeface="Source Sans Pro"/>
              <a:sym typeface="Source Sans Pro"/>
            </a:endParaRPr>
          </a:p>
        </p:txBody>
      </p:sp>
      <p:sp>
        <p:nvSpPr>
          <p:cNvPr id="89" name="Google Shape;89;p17"/>
          <p:cNvSpPr txBox="1">
            <a:spLocks noGrp="1"/>
          </p:cNvSpPr>
          <p:nvPr>
            <p:ph type="body" idx="4294967295"/>
          </p:nvPr>
        </p:nvSpPr>
        <p:spPr>
          <a:xfrm>
            <a:off x="11694036" y="1108800"/>
            <a:ext cx="10062300" cy="4576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a:solidFill>
                  <a:srgbClr val="E28138"/>
                </a:solidFill>
              </a:rPr>
              <a:t>OUR MISSION</a:t>
            </a:r>
            <a:endParaRPr sz="5300" b="1">
              <a:solidFill>
                <a:srgbClr val="E28138"/>
              </a:solidFill>
            </a:endParaRPr>
          </a:p>
          <a:p>
            <a:pPr marL="0" lvl="0" indent="0" algn="l" rtl="0">
              <a:spcBef>
                <a:spcPts val="4300"/>
              </a:spcBef>
              <a:spcAft>
                <a:spcPts val="4300"/>
              </a:spcAft>
              <a:buNone/>
            </a:pPr>
            <a:r>
              <a:rPr lang="en-GB" sz="3700"/>
              <a:t>To empower volunteers and under-resourced communities to resolve global health and economic disparities and inspire all involved to collaboratively work towards an equal world. </a:t>
            </a:r>
            <a:endParaRPr sz="3700"/>
          </a:p>
        </p:txBody>
      </p:sp>
      <p:sp>
        <p:nvSpPr>
          <p:cNvPr id="90" name="Google Shape;90;p17"/>
          <p:cNvSpPr/>
          <p:nvPr/>
        </p:nvSpPr>
        <p:spPr>
          <a:xfrm>
            <a:off x="818186" y="59562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91" name="Google Shape;91;p17"/>
          <p:cNvSpPr txBox="1">
            <a:spLocks noGrp="1"/>
          </p:cNvSpPr>
          <p:nvPr>
            <p:ph type="body" idx="4294967295"/>
          </p:nvPr>
        </p:nvSpPr>
        <p:spPr>
          <a:xfrm>
            <a:off x="11694036" y="7678933"/>
            <a:ext cx="10062300" cy="4576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a:solidFill>
                  <a:srgbClr val="E28138"/>
                </a:solidFill>
              </a:rPr>
              <a:t>OUR VISION</a:t>
            </a:r>
            <a:endParaRPr sz="5300" b="1">
              <a:solidFill>
                <a:srgbClr val="E28138"/>
              </a:solidFill>
            </a:endParaRPr>
          </a:p>
          <a:p>
            <a:pPr marL="0" lvl="0" indent="0" algn="l" rtl="0">
              <a:spcBef>
                <a:spcPts val="4300"/>
              </a:spcBef>
              <a:spcAft>
                <a:spcPts val="4300"/>
              </a:spcAft>
              <a:buNone/>
            </a:pPr>
            <a:r>
              <a:rPr lang="en-GB" sz="3700"/>
              <a:t>To improve equality of life, by igniting the largest student-led social responsibility movement on the planet.</a:t>
            </a:r>
            <a:endParaRPr sz="3700"/>
          </a:p>
        </p:txBody>
      </p:sp>
      <p:cxnSp>
        <p:nvCxnSpPr>
          <p:cNvPr id="92" name="Google Shape;92;p17"/>
          <p:cNvCxnSpPr/>
          <p:nvPr/>
        </p:nvCxnSpPr>
        <p:spPr>
          <a:xfrm>
            <a:off x="10338575" y="6583400"/>
            <a:ext cx="12083400" cy="0"/>
          </a:xfrm>
          <a:prstGeom prst="straightConnector1">
            <a:avLst/>
          </a:prstGeom>
          <a:noFill/>
          <a:ln w="38100" cap="flat" cmpd="sng">
            <a:solidFill>
              <a:srgbClr val="E28138"/>
            </a:solidFill>
            <a:prstDash val="solid"/>
            <a:round/>
            <a:headEnd type="none" w="med" len="med"/>
            <a:tailEnd type="none" w="med" len="med"/>
          </a:ln>
        </p:spPr>
      </p:cxnSp>
      <p:sp>
        <p:nvSpPr>
          <p:cNvPr id="93" name="Google Shape;93;p17"/>
          <p:cNvSpPr txBox="1">
            <a:spLocks noGrp="1"/>
          </p:cNvSpPr>
          <p:nvPr>
            <p:ph type="body" idx="1"/>
          </p:nvPr>
        </p:nvSpPr>
        <p:spPr>
          <a:xfrm>
            <a:off x="576600" y="6462475"/>
            <a:ext cx="6847200" cy="4811100"/>
          </a:xfrm>
          <a:prstGeom prst="rect">
            <a:avLst/>
          </a:prstGeom>
        </p:spPr>
        <p:txBody>
          <a:bodyPr spcFirstLastPara="1" wrap="square" lIns="243750" tIns="243750" rIns="243750" bIns="243750" anchor="t" anchorCtr="0">
            <a:noAutofit/>
          </a:bodyPr>
          <a:lstStyle/>
          <a:p>
            <a:pPr marL="0" lvl="0" indent="0" algn="l" rtl="0">
              <a:spcBef>
                <a:spcPts val="0"/>
              </a:spcBef>
              <a:spcAft>
                <a:spcPts val="4300"/>
              </a:spcAft>
              <a:buNone/>
            </a:pPr>
            <a:r>
              <a:rPr lang="en-GB" sz="3700" b="1">
                <a:solidFill>
                  <a:srgbClr val="FFFFFF"/>
                </a:solidFill>
              </a:rPr>
              <a:t>GLOBAL BRIGADES IS AN INTERNATIONAL NON-PROFIT</a:t>
            </a:r>
            <a:r>
              <a:rPr lang="en-GB" sz="3700">
                <a:solidFill>
                  <a:srgbClr val="FFFFFF"/>
                </a:solidFill>
              </a:rPr>
              <a:t> that empowers communities to meet their health and economic goals through university volunteers and local teams.</a:t>
            </a:r>
            <a:endParaRPr sz="3700">
              <a:solidFill>
                <a:srgbClr val="FFFFFF"/>
              </a:solidFill>
            </a:endParaRPr>
          </a:p>
        </p:txBody>
      </p:sp>
      <p:sp>
        <p:nvSpPr>
          <p:cNvPr id="94" name="Google Shape;94;p17"/>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38" name="Google Shape;238;p32"/>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39" name="Google Shape;239;p32"/>
          <p:cNvSpPr/>
          <p:nvPr/>
        </p:nvSpPr>
        <p:spPr>
          <a:xfrm>
            <a:off x="893461" y="2122275"/>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1: </a:t>
            </a:r>
            <a:r>
              <a:rPr lang="en-GB" sz="4000" b="1" i="0" u="none" strike="noStrike" cap="none" dirty="0">
                <a:solidFill>
                  <a:srgbClr val="E0712E"/>
                </a:solidFill>
                <a:latin typeface="Source Sans Pro"/>
                <a:ea typeface="Source Sans Pro"/>
                <a:cs typeface="Source Sans Pro"/>
                <a:sym typeface="Source Sans Pro"/>
              </a:rPr>
              <a:t>ARRIVAL </a:t>
            </a:r>
            <a:r>
              <a:rPr lang="en-GB" sz="4000" b="1" i="0" u="none" strike="noStrike" cap="none" dirty="0" smtClean="0">
                <a:solidFill>
                  <a:srgbClr val="E0712E"/>
                </a:solidFill>
                <a:latin typeface="Source Sans Pro"/>
                <a:ea typeface="Source Sans Pro"/>
                <a:cs typeface="Source Sans Pro"/>
                <a:sym typeface="Source Sans Pro"/>
              </a:rPr>
              <a:t>IN ACCRA</a:t>
            </a: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r>
              <a:rPr lang="en-GB" sz="4000" b="1" i="0" u="none" strike="noStrike" cap="none" dirty="0" smtClean="0">
                <a:solidFill>
                  <a:srgbClr val="E0712E"/>
                </a:solidFill>
                <a:latin typeface="Source Sans Pro"/>
                <a:ea typeface="Source Sans Pro"/>
                <a:cs typeface="Source Sans Pro"/>
                <a:sym typeface="Source Sans Pro"/>
              </a:rPr>
              <a:t>DAY 2: </a:t>
            </a:r>
            <a:r>
              <a:rPr lang="en-GB" sz="4000" b="1" dirty="0" smtClean="0">
                <a:solidFill>
                  <a:srgbClr val="E0712E"/>
                </a:solidFill>
                <a:latin typeface="Source Sans Pro"/>
                <a:ea typeface="Source Sans Pro"/>
                <a:cs typeface="Source Sans Pro"/>
                <a:sym typeface="Source Sans Pro"/>
              </a:rPr>
              <a:t>PUBLIC </a:t>
            </a:r>
            <a:r>
              <a:rPr lang="en-GB" sz="4000" b="1" dirty="0">
                <a:solidFill>
                  <a:srgbClr val="E0712E"/>
                </a:solidFill>
                <a:latin typeface="Source Sans Pro"/>
                <a:ea typeface="Source Sans Pro"/>
                <a:cs typeface="Source Sans Pro"/>
                <a:sym typeface="Source Sans Pro"/>
              </a:rPr>
              <a:t>HEALTH</a:t>
            </a:r>
            <a:r>
              <a:rPr lang="en-GB" sz="4000" b="1" i="0" u="none" strike="noStrike" cap="none" dirty="0">
                <a:solidFill>
                  <a:srgbClr val="E0712E"/>
                </a:solidFill>
                <a:latin typeface="Source Sans Pro"/>
                <a:ea typeface="Source Sans Pro"/>
                <a:cs typeface="Source Sans Pro"/>
                <a:sym typeface="Source Sans Pro"/>
              </a:rPr>
              <a:t> INTRODUCTION</a:t>
            </a:r>
            <a:endParaRPr sz="4000" b="1" i="0" u="none" strike="noStrike" cap="none" dirty="0">
              <a:solidFill>
                <a:srgbClr val="E0712E"/>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Meet the Public Health Brigades team</a:t>
            </a:r>
            <a:endParaRPr sz="36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Transportation to lodging facility </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Electricity, showers, bathrooms, beds, linens, pillows, 24 hour security, clean drinking water, daily meals provided</a:t>
            </a:r>
            <a:endParaRPr sz="32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Introduction to Ghana &amp; Public Health</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Challenges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Community Needs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Impact of Public Health projects</a:t>
            </a:r>
            <a:endParaRPr sz="3200" dirty="0">
              <a:solidFill>
                <a:srgbClr val="404040"/>
              </a:solidFill>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40" name="Google Shape;240;p32"/>
          <p:cNvSpPr/>
          <p:nvPr/>
        </p:nvSpPr>
        <p:spPr>
          <a:xfrm>
            <a:off x="893461" y="8226774"/>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3: </a:t>
            </a:r>
            <a:r>
              <a:rPr lang="en-GB" sz="4000" b="1" dirty="0">
                <a:solidFill>
                  <a:srgbClr val="E0712E"/>
                </a:solidFill>
                <a:latin typeface="Source Sans Pro"/>
                <a:ea typeface="Source Sans Pro"/>
                <a:cs typeface="Source Sans Pro"/>
                <a:sym typeface="Source Sans Pro"/>
              </a:rPr>
              <a:t>COMMUNITY VISIT AND HEALTHY HOUSEHOLD ASSESSMENT</a:t>
            </a:r>
            <a:endParaRPr sz="4000" b="1" i="0" u="none" strike="noStrike" cap="none" dirty="0">
              <a:solidFill>
                <a:srgbClr val="E0712E"/>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Community visit</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Meeting with community leaders </a:t>
            </a:r>
            <a:endParaRPr sz="32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Go on household visits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Monitor and evaluate household health environment</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Offer recommendations to improve public health projects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Record household data on tracking sheets and compile into post-brigade reports</a:t>
            </a:r>
            <a:endParaRPr sz="3200" dirty="0">
              <a:solidFill>
                <a:srgbClr val="40404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42" name="Google Shape;242;p32"/>
          <p:cNvPicPr preferRelativeResize="0"/>
          <p:nvPr/>
        </p:nvPicPr>
        <p:blipFill rotWithShape="1">
          <a:blip r:embed="rId3">
            <a:alphaModFix/>
          </a:blip>
          <a:srcRect l="28315" r="28315"/>
          <a:stretch/>
        </p:blipFill>
        <p:spPr>
          <a:xfrm>
            <a:off x="15485950" y="9874275"/>
            <a:ext cx="7567800" cy="3999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2166" y="617470"/>
            <a:ext cx="9316883" cy="69876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9461" y="7870275"/>
            <a:ext cx="6260575" cy="4695431"/>
          </a:xfrm>
          <a:prstGeom prst="rect">
            <a:avLst/>
          </a:prstGeom>
        </p:spPr>
      </p:pic>
    </p:spTree>
    <p:extLst>
      <p:ext uri="{BB962C8B-B14F-4D97-AF65-F5344CB8AC3E}">
        <p14:creationId xmlns:p14="http://schemas.microsoft.com/office/powerpoint/2010/main" val="3372156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49" name="Google Shape;249;p33"/>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50" name="Google Shape;250;p33"/>
          <p:cNvSpPr/>
          <p:nvPr/>
        </p:nvSpPr>
        <p:spPr>
          <a:xfrm>
            <a:off x="873800" y="2866925"/>
            <a:ext cx="13023600" cy="427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DAYS </a:t>
            </a:r>
            <a:r>
              <a:rPr lang="en-GB" sz="4000" b="1" dirty="0" smtClean="0">
                <a:solidFill>
                  <a:srgbClr val="E0712E"/>
                </a:solidFill>
                <a:latin typeface="Source Sans Pro"/>
                <a:ea typeface="Source Sans Pro"/>
                <a:cs typeface="Source Sans Pro"/>
                <a:sym typeface="Source Sans Pro"/>
              </a:rPr>
              <a:t>4-6: </a:t>
            </a:r>
            <a:r>
              <a:rPr lang="en-GB" sz="4000" b="1" dirty="0">
                <a:solidFill>
                  <a:srgbClr val="E0712E"/>
                </a:solidFill>
                <a:latin typeface="Source Sans Pro"/>
                <a:ea typeface="Source Sans Pro"/>
                <a:cs typeface="Source Sans Pro"/>
                <a:sym typeface="Source Sans Pro"/>
              </a:rPr>
              <a:t>PROJECT IMPLEMENTATION</a:t>
            </a:r>
            <a:endParaRPr sz="4000" b="1" i="0" u="none" strike="noStrike" cap="none" dirty="0">
              <a:solidFill>
                <a:srgbClr val="E0712E"/>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Construct Public Health projects in households </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Divide into small groups to work in households alongside local masons and family members </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Bond with and learn from family members</a:t>
            </a:r>
            <a:endParaRPr sz="32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Projects consist of:</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Eco-stoves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Latrines</a:t>
            </a: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51" name="Google Shape;251;p33"/>
          <p:cNvSpPr/>
          <p:nvPr/>
        </p:nvSpPr>
        <p:spPr>
          <a:xfrm>
            <a:off x="873800" y="7529575"/>
            <a:ext cx="13023600" cy="580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7: </a:t>
            </a:r>
            <a:r>
              <a:rPr lang="en-GB" sz="4000" b="1" dirty="0">
                <a:solidFill>
                  <a:srgbClr val="E0712E"/>
                </a:solidFill>
                <a:latin typeface="Source Sans Pro"/>
                <a:ea typeface="Source Sans Pro"/>
                <a:cs typeface="Source Sans Pro"/>
                <a:sym typeface="Source Sans Pro"/>
              </a:rPr>
              <a:t>EDUCATION WORKSHOP AND PUBLIC HEALTH FAMILY GOODBYES</a:t>
            </a:r>
            <a:endParaRPr sz="4000" b="1" i="0" u="none" strike="noStrike" cap="none" dirty="0">
              <a:solidFill>
                <a:srgbClr val="E0712E"/>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Lead interactive educational workshop (skits, posters, etc.)</a:t>
            </a:r>
            <a:endParaRPr sz="36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Common education topics:</a:t>
            </a:r>
            <a:endParaRPr sz="3600" dirty="0">
              <a:solidFill>
                <a:srgbClr val="404040"/>
              </a:solidFill>
              <a:latin typeface="Source Sans Pro"/>
              <a:ea typeface="Source Sans Pro"/>
              <a:cs typeface="Source Sans Pro"/>
              <a:sym typeface="Source Sans Pro"/>
            </a:endParaRPr>
          </a:p>
          <a:p>
            <a:pPr marL="914400" marR="0" lvl="1" indent="-431800" algn="l" rtl="0">
              <a:lnSpc>
                <a:spcPct val="100000"/>
              </a:lnSpc>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The importance of public health projects, Personal hygiene, Waste management</a:t>
            </a:r>
            <a:endParaRPr sz="32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Education ensures projects are sustainable in the future</a:t>
            </a:r>
            <a:endParaRPr sz="36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Say goodbye to families from project implementation days</a:t>
            </a:r>
            <a:endParaRPr sz="3600" dirty="0">
              <a:solidFill>
                <a:srgbClr val="404040"/>
              </a:solidFill>
              <a:latin typeface="Source Sans Pro"/>
              <a:ea typeface="Source Sans Pro"/>
              <a:cs typeface="Source Sans Pro"/>
              <a:sym typeface="Source Sans Pro"/>
            </a:endParaRPr>
          </a:p>
          <a:p>
            <a:pPr marL="457200" lvl="0" indent="0" algn="l" rtl="0">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cxnSp>
        <p:nvCxnSpPr>
          <p:cNvPr id="253" name="Google Shape;253;p33"/>
          <p:cNvCxnSpPr/>
          <p:nvPr/>
        </p:nvCxnSpPr>
        <p:spPr>
          <a:xfrm>
            <a:off x="14879461" y="40633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254" name="Google Shape;254;p33"/>
          <p:cNvPicPr preferRelativeResize="0"/>
          <p:nvPr/>
        </p:nvPicPr>
        <p:blipFill rotWithShape="1">
          <a:blip r:embed="rId3">
            <a:alphaModFix/>
          </a:blip>
          <a:srcRect l="29724" r="29724"/>
          <a:stretch/>
        </p:blipFill>
        <p:spPr>
          <a:xfrm>
            <a:off x="15362750" y="9883025"/>
            <a:ext cx="7845900" cy="4434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7400" y="6668429"/>
            <a:ext cx="7768683" cy="58265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0486" y="952315"/>
            <a:ext cx="8257213" cy="6192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60" name="Google Shape;260;p34"/>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61" name="Google Shape;261;p34"/>
          <p:cNvSpPr/>
          <p:nvPr/>
        </p:nvSpPr>
        <p:spPr>
          <a:xfrm>
            <a:off x="938587" y="2594619"/>
            <a:ext cx="13023600" cy="87344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8: </a:t>
            </a:r>
            <a:r>
              <a:rPr lang="en-GB" sz="4000" b="1" dirty="0">
                <a:solidFill>
                  <a:srgbClr val="E0712E"/>
                </a:solidFill>
                <a:latin typeface="Source Sans Pro"/>
                <a:ea typeface="Source Sans Pro"/>
                <a:cs typeface="Source Sans Pro"/>
                <a:sym typeface="Source Sans Pro"/>
              </a:rPr>
              <a:t>CULTURAL DAY</a:t>
            </a:r>
            <a:endParaRPr sz="3600" b="1" dirty="0">
              <a:solidFill>
                <a:srgbClr val="932C26"/>
              </a:solidFill>
              <a:latin typeface="Source Sans Pro" panose="020B0604020202020204" charset="0"/>
              <a:ea typeface="Source Sans Pro"/>
              <a:cs typeface="Source Sans Pro"/>
              <a:sym typeface="Source Sans Pro"/>
            </a:endParaRPr>
          </a:p>
          <a:p>
            <a:r>
              <a:rPr lang="en-US" sz="3200" b="1" i="1" dirty="0" smtClean="0">
                <a:latin typeface="Source Sans Pro" panose="020B0604020202020204" charset="0"/>
              </a:rPr>
              <a:t>Cultural </a:t>
            </a:r>
            <a:r>
              <a:rPr lang="en-US" sz="3200" b="1" i="1" dirty="0">
                <a:latin typeface="Source Sans Pro" panose="020B0604020202020204" charset="0"/>
              </a:rPr>
              <a:t>Tour (Last Bath)</a:t>
            </a:r>
          </a:p>
          <a:p>
            <a:r>
              <a:rPr lang="en-US" sz="3200" b="1" i="1" dirty="0" smtClean="0">
                <a:latin typeface="Source Sans Pro" panose="020B0604020202020204" charset="0"/>
              </a:rPr>
              <a:t>Lunch</a:t>
            </a:r>
            <a:endParaRPr lang="en-US" sz="3200" b="1" i="1" dirty="0">
              <a:latin typeface="Source Sans Pro" panose="020B0604020202020204" charset="0"/>
            </a:endParaRPr>
          </a:p>
          <a:p>
            <a:r>
              <a:rPr lang="en-US" sz="3200" b="1" i="1" dirty="0" smtClean="0">
                <a:latin typeface="Source Sans Pro" panose="020B0604020202020204" charset="0"/>
              </a:rPr>
              <a:t>Cape </a:t>
            </a:r>
            <a:r>
              <a:rPr lang="en-US" sz="3200" b="1" i="1" dirty="0">
                <a:latin typeface="Source Sans Pro" panose="020B0604020202020204" charset="0"/>
              </a:rPr>
              <a:t>Coast Castle Tour</a:t>
            </a:r>
          </a:p>
          <a:p>
            <a:r>
              <a:rPr lang="nn-NO" sz="3200" b="1" i="1" dirty="0" smtClean="0">
                <a:latin typeface="Source Sans Pro" panose="020B0604020202020204" charset="0"/>
              </a:rPr>
              <a:t/>
            </a:r>
            <a:br>
              <a:rPr lang="nn-NO" sz="3200" b="1" i="1" dirty="0" smtClean="0">
                <a:latin typeface="Source Sans Pro" panose="020B0604020202020204" charset="0"/>
              </a:rPr>
            </a:br>
            <a:endParaRPr sz="3200" dirty="0">
              <a:latin typeface="Source Sans Pro" panose="020B0604020202020204" charset="0"/>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62" name="Google Shape;262;p34"/>
          <p:cNvPicPr preferRelativeResize="0"/>
          <p:nvPr/>
        </p:nvPicPr>
        <p:blipFill rotWithShape="1">
          <a:blip r:embed="rId3">
            <a:alphaModFix/>
          </a:blip>
          <a:srcRect l="28773" r="28773"/>
          <a:stretch/>
        </p:blipFill>
        <p:spPr>
          <a:xfrm>
            <a:off x="16016250" y="10491300"/>
            <a:ext cx="6742500" cy="422400"/>
          </a:xfrm>
          <a:prstGeom prst="rect">
            <a:avLst/>
          </a:prstGeom>
          <a:noFill/>
          <a:ln>
            <a:noFill/>
          </a:ln>
        </p:spPr>
      </p:pic>
      <p:cxnSp>
        <p:nvCxnSpPr>
          <p:cNvPr id="263" name="Google Shape;263;p34"/>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140" y="5403162"/>
            <a:ext cx="8959653" cy="67197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0581" y="271513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60" name="Google Shape;260;p34"/>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61" name="Google Shape;261;p34"/>
          <p:cNvSpPr/>
          <p:nvPr/>
        </p:nvSpPr>
        <p:spPr>
          <a:xfrm>
            <a:off x="1055533" y="952315"/>
            <a:ext cx="13023600" cy="8734437"/>
          </a:xfrm>
          <a:prstGeom prst="rect">
            <a:avLst/>
          </a:prstGeom>
          <a:noFill/>
          <a:ln>
            <a:noFill/>
          </a:ln>
        </p:spPr>
        <p:txBody>
          <a:bodyPr spcFirstLastPara="1" wrap="square" lIns="91425" tIns="45700" rIns="91425" bIns="45700" anchor="t" anchorCtr="0">
            <a:noAutofit/>
          </a:bodyPr>
          <a:lstStyle/>
          <a:p>
            <a:r>
              <a:rPr lang="nn-NO" sz="3200" b="1" i="1" dirty="0" smtClean="0">
                <a:latin typeface="Source Sans Pro" panose="020B0604020202020204" charset="0"/>
              </a:rPr>
              <a:t/>
            </a:r>
            <a:br>
              <a:rPr lang="nn-NO" sz="3200" b="1" i="1" dirty="0" smtClean="0">
                <a:latin typeface="Source Sans Pro" panose="020B0604020202020204" charset="0"/>
              </a:rPr>
            </a:br>
            <a:endParaRPr sz="3200" dirty="0">
              <a:latin typeface="Source Sans Pro" panose="020B0604020202020204" charset="0"/>
              <a:ea typeface="Source Sans Pro"/>
              <a:cs typeface="Source Sans Pro"/>
              <a:sym typeface="Source Sans Pro"/>
            </a:endParaRPr>
          </a:p>
          <a:p>
            <a:pPr lvl="0">
              <a:buClr>
                <a:srgbClr val="1FA3A7"/>
              </a:buClr>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9 &amp; 10: </a:t>
            </a:r>
            <a:r>
              <a:rPr lang="en-GB" sz="4000" b="1" dirty="0">
                <a:solidFill>
                  <a:srgbClr val="E0712E"/>
                </a:solidFill>
                <a:latin typeface="Source Sans Pro"/>
                <a:ea typeface="Source Sans Pro"/>
                <a:cs typeface="Source Sans Pro"/>
                <a:sym typeface="Source Sans Pro"/>
              </a:rPr>
              <a:t>ONE AFRICA</a:t>
            </a:r>
            <a:endParaRPr lang="en-GB" sz="3200" b="1" dirty="0">
              <a:solidFill>
                <a:srgbClr val="932C26"/>
              </a:solidFill>
              <a:latin typeface="Source Sans Pro"/>
              <a:ea typeface="Source Sans Pro"/>
              <a:cs typeface="Source Sans Pro"/>
              <a:sym typeface="Source Sans Pro"/>
            </a:endParaRPr>
          </a:p>
          <a:p>
            <a:r>
              <a:rPr lang="en-GB" sz="3200" b="1" i="1" dirty="0" smtClean="0">
                <a:latin typeface="Source Sans Pro" panose="020B0604020202020204" charset="0"/>
              </a:rPr>
              <a:t>Cultural </a:t>
            </a:r>
            <a:r>
              <a:rPr lang="en-GB" sz="3200" b="1" i="1" dirty="0">
                <a:latin typeface="Source Sans Pro" panose="020B0604020202020204" charset="0"/>
              </a:rPr>
              <a:t>Tour</a:t>
            </a:r>
          </a:p>
          <a:p>
            <a:r>
              <a:rPr lang="en-GB" sz="3200" b="1" i="1" dirty="0" smtClean="0">
                <a:latin typeface="Source Sans Pro" panose="020B0604020202020204" charset="0"/>
              </a:rPr>
              <a:t>Lunch </a:t>
            </a:r>
            <a:r>
              <a:rPr lang="en-GB" sz="3200" b="1" i="1" dirty="0">
                <a:latin typeface="Source Sans Pro" panose="020B0604020202020204" charset="0"/>
              </a:rPr>
              <a:t>at One Africa</a:t>
            </a:r>
          </a:p>
          <a:p>
            <a:r>
              <a:rPr lang="en-GB" sz="3200" b="1" i="1" dirty="0" smtClean="0">
                <a:latin typeface="Source Sans Pro" panose="020B0604020202020204" charset="0"/>
              </a:rPr>
              <a:t>Cultural </a:t>
            </a:r>
            <a:r>
              <a:rPr lang="en-GB" sz="3200" b="1" i="1" dirty="0">
                <a:latin typeface="Source Sans Pro" panose="020B0604020202020204" charset="0"/>
              </a:rPr>
              <a:t>immersions (Cultural Dance)</a:t>
            </a:r>
          </a:p>
          <a:p>
            <a:r>
              <a:rPr lang="en-GB" sz="3200" b="1" i="1" dirty="0" smtClean="0">
                <a:latin typeface="Source Sans Pro" panose="020B0604020202020204" charset="0"/>
              </a:rPr>
              <a:t>Final </a:t>
            </a:r>
            <a:r>
              <a:rPr lang="en-GB" sz="3200" b="1" i="1" dirty="0">
                <a:latin typeface="Source Sans Pro" panose="020B0604020202020204" charset="0"/>
              </a:rPr>
              <a:t>Reflections with GB Ghana Staff</a:t>
            </a:r>
            <a:endParaRPr lang="en-GB" sz="6600" dirty="0">
              <a:latin typeface="Source Sans Pro" panose="020B0604020202020204" charset="0"/>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62" name="Google Shape;262;p34"/>
          <p:cNvPicPr preferRelativeResize="0"/>
          <p:nvPr/>
        </p:nvPicPr>
        <p:blipFill rotWithShape="1">
          <a:blip r:embed="rId3">
            <a:alphaModFix/>
          </a:blip>
          <a:srcRect l="28773" r="28773"/>
          <a:stretch/>
        </p:blipFill>
        <p:spPr>
          <a:xfrm>
            <a:off x="16016250" y="10491300"/>
            <a:ext cx="6742500" cy="422400"/>
          </a:xfrm>
          <a:prstGeom prst="rect">
            <a:avLst/>
          </a:prstGeom>
          <a:noFill/>
          <a:ln>
            <a:noFill/>
          </a:ln>
        </p:spPr>
      </p:pic>
      <p:cxnSp>
        <p:nvCxnSpPr>
          <p:cNvPr id="263" name="Google Shape;263;p34"/>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1026" name="Picture 2" descr="One Africa Hlth Resort Ghana&amp;#39;s Best Kept Secret - Guesthouses for Rent in  Elmina, Central, Gh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595" y="5191357"/>
            <a:ext cx="9720066" cy="7290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2318" y="5166207"/>
            <a:ext cx="9753600" cy="7315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82984" y="697108"/>
            <a:ext cx="4345979" cy="5794638"/>
          </a:xfrm>
          <a:prstGeom prst="rect">
            <a:avLst/>
          </a:prstGeom>
        </p:spPr>
      </p:pic>
    </p:spTree>
    <p:extLst>
      <p:ext uri="{BB962C8B-B14F-4D97-AF65-F5344CB8AC3E}">
        <p14:creationId xmlns:p14="http://schemas.microsoft.com/office/powerpoint/2010/main" val="216800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70" name="Google Shape;270;p35"/>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72" name="Google Shape;272;p35"/>
          <p:cNvPicPr preferRelativeResize="0"/>
          <p:nvPr/>
        </p:nvPicPr>
        <p:blipFill rotWithShape="1">
          <a:blip r:embed="rId3">
            <a:alphaModFix/>
          </a:blip>
          <a:srcRect l="33010" r="33013"/>
          <a:stretch/>
        </p:blipFill>
        <p:spPr>
          <a:xfrm>
            <a:off x="15321403" y="10248285"/>
            <a:ext cx="8041500" cy="542400"/>
          </a:xfrm>
          <a:prstGeom prst="rect">
            <a:avLst/>
          </a:prstGeom>
          <a:noFill/>
          <a:ln>
            <a:noFill/>
          </a:ln>
        </p:spPr>
      </p:pic>
      <p:sp>
        <p:nvSpPr>
          <p:cNvPr id="273" name="Google Shape;273;p35"/>
          <p:cNvSpPr/>
          <p:nvPr/>
        </p:nvSpPr>
        <p:spPr>
          <a:xfrm>
            <a:off x="1940350" y="4105950"/>
            <a:ext cx="11804700" cy="73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11: </a:t>
            </a:r>
            <a:r>
              <a:rPr lang="en-GB" sz="4000" b="1" dirty="0">
                <a:solidFill>
                  <a:srgbClr val="E0712E"/>
                </a:solidFill>
                <a:latin typeface="Source Sans Pro"/>
                <a:ea typeface="Source Sans Pro"/>
                <a:cs typeface="Source Sans Pro"/>
                <a:sym typeface="Source Sans Pro"/>
              </a:rPr>
              <a:t>DEPARTURE</a:t>
            </a:r>
            <a:endParaRPr sz="4000" b="1" i="0" u="none" strike="noStrike" cap="none" dirty="0">
              <a:solidFill>
                <a:srgbClr val="E0712E"/>
              </a:solidFill>
              <a:latin typeface="Source Sans Pro"/>
              <a:ea typeface="Source Sans Pro"/>
              <a:cs typeface="Source Sans Pro"/>
              <a:sym typeface="Source Sans Pro"/>
            </a:endParaRPr>
          </a:p>
          <a:p>
            <a:pPr marL="457200" marR="0" lvl="0" indent="-463550" algn="l" rtl="0">
              <a:lnSpc>
                <a:spcPct val="100000"/>
              </a:lnSpc>
              <a:spcBef>
                <a:spcPts val="100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Transportation to airport </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Start planning for your next brigade!</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Set goals</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Leadership positions</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Share your story!</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Get connected through Global Brigades’ networks</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Get updates on the community you worked with</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Learn &amp; share about public health challenges in your community &amp; around the world</a:t>
            </a:r>
            <a:endParaRPr sz="3700" b="0" i="0" u="none" strike="noStrike" cap="none" dirty="0">
              <a:solidFill>
                <a:srgbClr val="292C2F"/>
              </a:solidFill>
              <a:latin typeface="Source Sans Pro"/>
              <a:ea typeface="Source Sans Pro"/>
              <a:cs typeface="Source Sans Pro"/>
              <a:sym typeface="Source Sans Pro"/>
            </a:endParaRPr>
          </a:p>
        </p:txBody>
      </p:sp>
      <p:cxnSp>
        <p:nvCxnSpPr>
          <p:cNvPr id="274" name="Google Shape;274;p35"/>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5050" y="2468623"/>
            <a:ext cx="9974136" cy="748060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6"/>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sp>
        <p:nvSpPr>
          <p:cNvPr id="280" name="Google Shape;280;p36"/>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cxnSp>
        <p:nvCxnSpPr>
          <p:cNvPr id="281" name="Google Shape;281;p36"/>
          <p:cNvCxnSpPr/>
          <p:nvPr/>
        </p:nvCxnSpPr>
        <p:spPr>
          <a:xfrm>
            <a:off x="14422261" y="4215756"/>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282" name="Google Shape;282;p36"/>
          <p:cNvSpPr/>
          <p:nvPr/>
        </p:nvSpPr>
        <p:spPr>
          <a:xfrm>
            <a:off x="1322175" y="3071600"/>
            <a:ext cx="12379800" cy="916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06B1A"/>
              </a:buClr>
              <a:buFont typeface="Source Sans Pro"/>
              <a:buNone/>
            </a:pPr>
            <a:r>
              <a:rPr lang="en-GB" sz="4000" b="1" i="0" u="none" strike="noStrike" cap="none">
                <a:solidFill>
                  <a:srgbClr val="F06B1A"/>
                </a:solidFill>
                <a:latin typeface="Source Sans Pro"/>
                <a:ea typeface="Source Sans Pro"/>
                <a:cs typeface="Source Sans Pro"/>
                <a:sym typeface="Source Sans Pro"/>
              </a:rPr>
              <a:t>EDUCATION WORKSHOPS</a:t>
            </a:r>
            <a:endParaRPr sz="4000"/>
          </a:p>
          <a:p>
            <a:pPr marL="0" marR="0" lvl="0" indent="0" algn="l" rtl="0">
              <a:lnSpc>
                <a:spcPct val="100000"/>
              </a:lnSpc>
              <a:spcBef>
                <a:spcPts val="600"/>
              </a:spcBef>
              <a:spcAft>
                <a:spcPts val="0"/>
              </a:spcAft>
              <a:buClr>
                <a:srgbClr val="000000"/>
              </a:buClr>
              <a:buFont typeface="Arial"/>
              <a:buNone/>
            </a:pPr>
            <a:endParaRPr sz="3200" b="1" i="0" u="none" strike="noStrike" cap="none">
              <a:solidFill>
                <a:srgbClr val="DD1F26"/>
              </a:solidFill>
              <a:latin typeface="Source Sans Pro"/>
              <a:ea typeface="Source Sans Pro"/>
              <a:cs typeface="Source Sans Pro"/>
              <a:sym typeface="Source Sans Pro"/>
            </a:endParaRPr>
          </a:p>
          <a:p>
            <a:pPr marL="0" marR="0" lvl="0" indent="0" algn="l" rtl="0">
              <a:lnSpc>
                <a:spcPct val="100000"/>
              </a:lnSpc>
              <a:spcBef>
                <a:spcPts val="1200"/>
              </a:spcBef>
              <a:spcAft>
                <a:spcPts val="0"/>
              </a:spcAft>
              <a:buClr>
                <a:srgbClr val="F06B1A"/>
              </a:buClr>
              <a:buFont typeface="Source Sans Pro"/>
              <a:buNone/>
            </a:pPr>
            <a:r>
              <a:rPr lang="en-GB" sz="3600">
                <a:solidFill>
                  <a:srgbClr val="292C2F"/>
                </a:solidFill>
                <a:latin typeface="Source Sans Pro"/>
                <a:ea typeface="Source Sans Pro"/>
                <a:cs typeface="Source Sans Pro"/>
                <a:sym typeface="Source Sans Pro"/>
              </a:rPr>
              <a:t>Adult and Family Health Education</a:t>
            </a:r>
            <a:endParaRPr sz="3600">
              <a:solidFill>
                <a:srgbClr val="292C2F"/>
              </a:solidFill>
            </a:endParaRPr>
          </a:p>
          <a:p>
            <a:pPr marL="457200" marR="0" lvl="0" indent="-482600" algn="l" rtl="0">
              <a:lnSpc>
                <a:spcPct val="100000"/>
              </a:lnSpc>
              <a:spcBef>
                <a:spcPts val="60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Focuses </a:t>
            </a:r>
            <a:r>
              <a:rPr lang="en-GB" sz="3600" b="0" i="0" u="none" strike="noStrike" cap="none">
                <a:solidFill>
                  <a:srgbClr val="1F2123"/>
                </a:solidFill>
                <a:latin typeface="Source Sans Pro"/>
                <a:ea typeface="Source Sans Pro"/>
                <a:cs typeface="Source Sans Pro"/>
                <a:sym typeface="Source Sans Pro"/>
              </a:rPr>
              <a:t>on the importance, care, and maintenance of the construction projects</a:t>
            </a:r>
            <a:endParaRPr sz="3600"/>
          </a:p>
          <a:p>
            <a:pPr marL="457200" marR="0" lvl="0" indent="-482600" algn="l" rtl="0">
              <a:lnSpc>
                <a:spcPct val="100000"/>
              </a:lnSpc>
              <a:spcBef>
                <a:spcPts val="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This also initiates </a:t>
            </a:r>
            <a:r>
              <a:rPr lang="en-GB" sz="3600" b="0" i="0" u="none" strike="noStrike" cap="none">
                <a:solidFill>
                  <a:srgbClr val="1F2123"/>
                </a:solidFill>
                <a:latin typeface="Source Sans Pro"/>
                <a:ea typeface="Source Sans Pro"/>
                <a:cs typeface="Source Sans Pro"/>
                <a:sym typeface="Source Sans Pro"/>
              </a:rPr>
              <a:t>the proper dialogue to share other critical health concepts, such as treatment of potable drinking water and proper sanitation practices</a:t>
            </a:r>
            <a:endParaRPr sz="3600"/>
          </a:p>
          <a:p>
            <a:pPr marL="457200" marR="0" lvl="0" indent="-254000" algn="l" rtl="0">
              <a:lnSpc>
                <a:spcPct val="100000"/>
              </a:lnSpc>
              <a:spcBef>
                <a:spcPts val="0"/>
              </a:spcBef>
              <a:spcAft>
                <a:spcPts val="0"/>
              </a:spcAft>
              <a:buClr>
                <a:srgbClr val="292C2F"/>
              </a:buClr>
              <a:buFont typeface="Arial"/>
              <a:buNone/>
            </a:pPr>
            <a:endParaRPr sz="4000" b="0" i="0" u="none" strike="noStrike" cap="none">
              <a:solidFill>
                <a:srgbClr val="292C2F"/>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F06B1A"/>
              </a:buClr>
              <a:buFont typeface="Source Sans Pro"/>
              <a:buNone/>
            </a:pPr>
            <a:r>
              <a:rPr lang="en-GB" sz="3600">
                <a:solidFill>
                  <a:srgbClr val="292C2F"/>
                </a:solidFill>
                <a:latin typeface="Source Sans Pro"/>
                <a:ea typeface="Source Sans Pro"/>
                <a:cs typeface="Source Sans Pro"/>
                <a:sym typeface="Source Sans Pro"/>
              </a:rPr>
              <a:t>Kids’ Health Education</a:t>
            </a:r>
            <a:endParaRPr sz="3600">
              <a:solidFill>
                <a:srgbClr val="292C2F"/>
              </a:solidFill>
            </a:endParaRPr>
          </a:p>
          <a:p>
            <a:pPr marL="457200" marR="0" lvl="0" indent="-482600" algn="l" rtl="0">
              <a:lnSpc>
                <a:spcPct val="100000"/>
              </a:lnSpc>
              <a:spcBef>
                <a:spcPts val="60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Dynamic </a:t>
            </a:r>
            <a:r>
              <a:rPr lang="en-GB" sz="3600" b="0" i="0" u="none" strike="noStrike" cap="none">
                <a:solidFill>
                  <a:srgbClr val="1F2123"/>
                </a:solidFill>
                <a:latin typeface="Source Sans Pro"/>
                <a:ea typeface="Source Sans Pro"/>
                <a:cs typeface="Source Sans Pro"/>
                <a:sym typeface="Source Sans Pro"/>
              </a:rPr>
              <a:t>mix of songs, games, and interactive simple activities but highly effective </a:t>
            </a:r>
            <a:endParaRPr sz="3600"/>
          </a:p>
          <a:p>
            <a:pPr marL="457200" marR="0" lvl="0" indent="-482600" algn="l" rtl="0">
              <a:lnSpc>
                <a:spcPct val="100000"/>
              </a:lnSpc>
              <a:spcBef>
                <a:spcPts val="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Teache</a:t>
            </a:r>
            <a:r>
              <a:rPr lang="en-GB" sz="3600" b="0" i="0" u="none" strike="noStrike" cap="none">
                <a:solidFill>
                  <a:srgbClr val="1F2123"/>
                </a:solidFill>
                <a:latin typeface="Source Sans Pro"/>
                <a:ea typeface="Source Sans Pro"/>
                <a:cs typeface="Source Sans Pro"/>
                <a:sym typeface="Source Sans Pro"/>
              </a:rPr>
              <a:t>s health promotion and disease prevention methods, and serves as a supplement to health education already taking place in the classroom</a:t>
            </a:r>
            <a:endParaRPr sz="3600"/>
          </a:p>
          <a:p>
            <a:pPr marL="457200" marR="0" lvl="0" indent="-254000" algn="l" rtl="0">
              <a:lnSpc>
                <a:spcPct val="100000"/>
              </a:lnSpc>
              <a:spcBef>
                <a:spcPts val="0"/>
              </a:spcBef>
              <a:spcAft>
                <a:spcPts val="0"/>
              </a:spcAft>
              <a:buClr>
                <a:srgbClr val="292C2F"/>
              </a:buClr>
              <a:buFont typeface="Arial"/>
              <a:buNone/>
            </a:pPr>
            <a:endParaRPr sz="3200" b="0" i="0" u="none" strike="noStrike" cap="none">
              <a:solidFill>
                <a:srgbClr val="1F2123"/>
              </a:solidFill>
              <a:latin typeface="Source Sans Pro"/>
              <a:ea typeface="Source Sans Pro"/>
              <a:cs typeface="Source Sans Pro"/>
              <a:sym typeface="Source Sans Pro"/>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6656" y="6877513"/>
            <a:ext cx="7349758" cy="551231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0166"/>
          <a:stretch/>
        </p:blipFill>
        <p:spPr>
          <a:xfrm>
            <a:off x="16096425" y="2158428"/>
            <a:ext cx="7786162" cy="524598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title"/>
          </p:nvPr>
        </p:nvSpPr>
        <p:spPr>
          <a:xfrm>
            <a:off x="959143" y="4387125"/>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The</a:t>
            </a:r>
            <a:endParaRPr/>
          </a:p>
          <a:p>
            <a:pPr marL="0" lvl="0" indent="0" algn="l" rtl="0">
              <a:spcBef>
                <a:spcPts val="0"/>
              </a:spcBef>
              <a:spcAft>
                <a:spcPts val="0"/>
              </a:spcAft>
              <a:buNone/>
            </a:pPr>
            <a:r>
              <a:rPr lang="en-GB"/>
              <a:t>Result</a:t>
            </a:r>
            <a:endParaRPr/>
          </a:p>
        </p:txBody>
      </p:sp>
      <p:sp>
        <p:nvSpPr>
          <p:cNvPr id="293" name="Google Shape;293;p37"/>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26</a:t>
            </a:fld>
            <a:endParaRPr>
              <a:solidFill>
                <a:schemeClr val="lt1"/>
              </a:solidFill>
            </a:endParaRPr>
          </a:p>
        </p:txBody>
      </p:sp>
      <p:sp>
        <p:nvSpPr>
          <p:cNvPr id="294" name="Google Shape;294;p37"/>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017" y="1402289"/>
            <a:ext cx="13359161" cy="1001937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The Result</a:t>
            </a:r>
            <a:endParaRPr/>
          </a:p>
        </p:txBody>
      </p:sp>
      <p:sp>
        <p:nvSpPr>
          <p:cNvPr id="301" name="Google Shape;301;p38"/>
          <p:cNvSpPr txBox="1"/>
          <p:nvPr/>
        </p:nvSpPr>
        <p:spPr>
          <a:xfrm>
            <a:off x="1800100" y="3647700"/>
            <a:ext cx="11350800" cy="73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a:solidFill>
                  <a:srgbClr val="E0712E"/>
                </a:solidFill>
                <a:latin typeface="Source Sans Pro"/>
                <a:ea typeface="Source Sans Pro"/>
                <a:cs typeface="Source Sans Pro"/>
                <a:sym typeface="Source Sans Pro"/>
              </a:rPr>
              <a:t>HEALTH</a:t>
            </a:r>
            <a:endParaRPr sz="40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CHWs serve as a sustainable health care presence in communities</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Medical Brigades will see decreased numbers of patients experiencing illnesses related to the healthy household projects such as skin diseases and respiratory illnesses</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4000" b="1">
              <a:solidFill>
                <a:srgbClr val="E0712E"/>
              </a:solidFill>
              <a:latin typeface="Source Sans Pro"/>
              <a:ea typeface="Source Sans Pro"/>
              <a:cs typeface="Source Sans Pro"/>
              <a:sym typeface="Source Sans Pro"/>
            </a:endParaRPr>
          </a:p>
          <a:p>
            <a:pPr marL="0" lvl="0" indent="0" algn="l" rtl="0">
              <a:spcBef>
                <a:spcPts val="0"/>
              </a:spcBef>
              <a:spcAft>
                <a:spcPts val="0"/>
              </a:spcAft>
              <a:buNone/>
            </a:pPr>
            <a:r>
              <a:rPr lang="en-GB" sz="4000" b="1">
                <a:solidFill>
                  <a:srgbClr val="E0712E"/>
                </a:solidFill>
                <a:latin typeface="Source Sans Pro"/>
                <a:ea typeface="Source Sans Pro"/>
                <a:cs typeface="Source Sans Pro"/>
                <a:sym typeface="Source Sans Pro"/>
              </a:rPr>
              <a:t>SANITATION AND HYGIENE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Households have access to a proper waste disposal system</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b="1">
              <a:solidFill>
                <a:srgbClr val="D2001D"/>
              </a:solidFill>
              <a:latin typeface="Source Sans Pro"/>
              <a:ea typeface="Source Sans Pro"/>
              <a:cs typeface="Source Sans Pro"/>
              <a:sym typeface="Source Sans Pro"/>
            </a:endParaRPr>
          </a:p>
        </p:txBody>
      </p:sp>
      <p:cxnSp>
        <p:nvCxnSpPr>
          <p:cNvPr id="302" name="Google Shape;302;p38"/>
          <p:cNvCxnSpPr/>
          <p:nvPr/>
        </p:nvCxnSpPr>
        <p:spPr>
          <a:xfrm>
            <a:off x="142306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303" name="Google Shape;303;p38"/>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304" name="Google Shape;304;p38"/>
          <p:cNvPicPr preferRelativeResize="0"/>
          <p:nvPr/>
        </p:nvPicPr>
        <p:blipFill rotWithShape="1">
          <a:blip r:embed="rId3">
            <a:alphaModFix/>
          </a:blip>
          <a:srcRect l="149" r="149"/>
          <a:stretch/>
        </p:blipFill>
        <p:spPr>
          <a:xfrm>
            <a:off x="16014174" y="2672675"/>
            <a:ext cx="6171674" cy="9285049"/>
          </a:xfrm>
          <a:prstGeom prst="rect">
            <a:avLst/>
          </a:prstGeom>
          <a:noFill/>
          <a:ln>
            <a:noFill/>
          </a:ln>
        </p:spPr>
      </p:pic>
      <p:pic>
        <p:nvPicPr>
          <p:cNvPr id="305" name="Google Shape;305;p38"/>
          <p:cNvPicPr preferRelativeResize="0"/>
          <p:nvPr/>
        </p:nvPicPr>
        <p:blipFill rotWithShape="1">
          <a:blip r:embed="rId4">
            <a:alphaModFix/>
          </a:blip>
          <a:srcRect l="28898" r="28894"/>
          <a:stretch/>
        </p:blipFill>
        <p:spPr>
          <a:xfrm>
            <a:off x="16014175" y="11622625"/>
            <a:ext cx="6171600" cy="335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959143" y="4387125"/>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Get</a:t>
            </a:r>
            <a:endParaRPr/>
          </a:p>
          <a:p>
            <a:pPr marL="0" lvl="0" indent="0" algn="l" rtl="0">
              <a:spcBef>
                <a:spcPts val="0"/>
              </a:spcBef>
              <a:spcAft>
                <a:spcPts val="0"/>
              </a:spcAft>
              <a:buNone/>
            </a:pPr>
            <a:r>
              <a:rPr lang="en-GB"/>
              <a:t>Involved</a:t>
            </a:r>
            <a:endParaRPr/>
          </a:p>
        </p:txBody>
      </p:sp>
      <p:sp>
        <p:nvSpPr>
          <p:cNvPr id="311" name="Google Shape;311;p39"/>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28</a:t>
            </a:fld>
            <a:endParaRPr>
              <a:solidFill>
                <a:schemeClr val="lt1"/>
              </a:solidFill>
            </a:endParaRPr>
          </a:p>
        </p:txBody>
      </p:sp>
      <p:sp>
        <p:nvSpPr>
          <p:cNvPr id="312" name="Google Shape;312;p39"/>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299" y="0"/>
            <a:ext cx="16165680" cy="121242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23" name="Google Shape;323;p36"/>
          <p:cNvSpPr txBox="1">
            <a:spLocks noGrp="1"/>
          </p:cNvSpPr>
          <p:nvPr>
            <p:ph type="title"/>
          </p:nvPr>
        </p:nvSpPr>
        <p:spPr>
          <a:xfrm>
            <a:off x="907504" y="505263"/>
            <a:ext cx="15033900" cy="811944"/>
          </a:xfrm>
          <a:prstGeom prst="rect">
            <a:avLst/>
          </a:prstGeom>
          <a:noFill/>
          <a:ln>
            <a:noFill/>
          </a:ln>
        </p:spPr>
        <p:txBody>
          <a:bodyPr spcFirstLastPara="1" wrap="square" lIns="0" tIns="0" rIns="0" bIns="0" anchor="ctr" anchorCtr="0">
            <a:noAutofit/>
          </a:bodyPr>
          <a:lstStyle/>
          <a:p>
            <a:pPr>
              <a:buClr>
                <a:srgbClr val="3B3D40"/>
              </a:buClr>
              <a:buSzPts val="1000"/>
            </a:pPr>
            <a:r>
              <a:rPr lang="en-US" sz="3999">
                <a:solidFill>
                  <a:srgbClr val="3B3D40"/>
                </a:solidFill>
              </a:rPr>
              <a:t>PUBLIC HEALTH BRIGADES INFO SESSION – TOTAL CONTRIBUTION</a:t>
            </a:r>
            <a:endParaRPr sz="3699">
              <a:solidFill>
                <a:srgbClr val="3B3D40"/>
              </a:solidFill>
            </a:endParaRPr>
          </a:p>
        </p:txBody>
      </p:sp>
      <p:cxnSp>
        <p:nvCxnSpPr>
          <p:cNvPr id="324" name="Google Shape;324;p36"/>
          <p:cNvCxnSpPr/>
          <p:nvPr/>
        </p:nvCxnSpPr>
        <p:spPr>
          <a:xfrm>
            <a:off x="18862943"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25" name="Google Shape;325;p36"/>
          <p:cNvSpPr txBox="1"/>
          <p:nvPr/>
        </p:nvSpPr>
        <p:spPr>
          <a:xfrm>
            <a:off x="11170673" y="1317207"/>
            <a:ext cx="12831391" cy="11880430"/>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a:solidFill>
                  <a:srgbClr val="F06B1A"/>
                </a:solidFill>
                <a:latin typeface="Source Sans Pro"/>
                <a:ea typeface="Source Sans Pro"/>
                <a:cs typeface="Source Sans Pro"/>
                <a:sym typeface="Source Sans Pro"/>
              </a:rPr>
              <a:t/>
            </a:r>
            <a:br>
              <a:rPr lang="en-US" sz="3199" b="1" dirty="0">
                <a:solidFill>
                  <a:srgbClr val="F06B1A"/>
                </a:solidFill>
                <a:latin typeface="Source Sans Pro"/>
                <a:ea typeface="Source Sans Pro"/>
                <a:cs typeface="Source Sans Pro"/>
                <a:sym typeface="Source Sans Pro"/>
              </a:rPr>
            </a:br>
            <a:endParaRPr sz="3199" b="1" dirty="0">
              <a:solidFill>
                <a:srgbClr val="F06B1A"/>
              </a:solidFill>
              <a:latin typeface="Source Sans Pro"/>
              <a:ea typeface="Source Sans Pro"/>
              <a:cs typeface="Source Sans Pro"/>
              <a:sym typeface="Source Sans Pro"/>
            </a:endParaRPr>
          </a:p>
          <a:p>
            <a:pPr>
              <a:buClr>
                <a:srgbClr val="F06B1A"/>
              </a:buClr>
              <a:buSzPts val="1000"/>
            </a:pPr>
            <a:r>
              <a:rPr lang="en-US" sz="3999" b="1" dirty="0">
                <a:solidFill>
                  <a:srgbClr val="F06B1A"/>
                </a:solidFill>
                <a:latin typeface="Source Sans Pro"/>
                <a:ea typeface="Source Sans Pro"/>
                <a:cs typeface="Source Sans Pro"/>
                <a:sym typeface="Source Sans Pro"/>
              </a:rPr>
              <a:t>Program Fee: </a:t>
            </a:r>
            <a:r>
              <a:rPr lang="en-US" sz="3999" b="1" dirty="0" smtClean="0">
                <a:solidFill>
                  <a:srgbClr val="F06B1A"/>
                </a:solidFill>
                <a:latin typeface="Source Sans Pro"/>
                <a:ea typeface="Source Sans Pro"/>
                <a:cs typeface="Source Sans Pro"/>
                <a:sym typeface="Source Sans Pro"/>
              </a:rPr>
              <a:t>3,450*</a:t>
            </a:r>
            <a:endParaRPr sz="3999" b="1" dirty="0">
              <a:solidFill>
                <a:srgbClr val="F06B1A"/>
              </a:solidFill>
              <a:latin typeface="Source Sans Pro"/>
              <a:ea typeface="Source Sans Pro"/>
              <a:cs typeface="Source Sans Pro"/>
              <a:sym typeface="Source Sans Pro"/>
            </a:endParaRPr>
          </a:p>
          <a:p>
            <a:pPr>
              <a:buSzPts val="800"/>
            </a:pPr>
            <a:endParaRPr sz="3199" b="1" dirty="0">
              <a:solidFill>
                <a:srgbClr val="F06B1A"/>
              </a:solidFill>
              <a:latin typeface="Source Sans Pro"/>
              <a:ea typeface="Source Sans Pro"/>
              <a:cs typeface="Source Sans Pro"/>
              <a:sym typeface="Source Sans Pro"/>
            </a:endParaRPr>
          </a:p>
          <a:p>
            <a:pPr>
              <a:buClr>
                <a:srgbClr val="F06B1A"/>
              </a:buClr>
              <a:buSzPts val="800"/>
            </a:pPr>
            <a:r>
              <a:rPr lang="en-US" sz="3199" b="1" dirty="0">
                <a:solidFill>
                  <a:srgbClr val="F06B1A"/>
                </a:solidFill>
                <a:latin typeface="Source Sans Pro"/>
                <a:ea typeface="Source Sans Pro"/>
                <a:cs typeface="Source Sans Pro"/>
                <a:sym typeface="Source Sans Pro"/>
              </a:rPr>
              <a:t>PROGRAM CONTRIBUTION DETAILS</a:t>
            </a:r>
            <a:endParaRPr sz="3199" dirty="0">
              <a:solidFill>
                <a:srgbClr val="0D0D0D"/>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Accommodations &amp; meals (vegetarian options available)</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Clean drinking water</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Airport pick-up and drop-off</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In-country transportation</a:t>
            </a:r>
            <a:endParaRPr dirty="0">
              <a:solidFill>
                <a:schemeClr val="bg2"/>
              </a:solidFill>
            </a:endParaRP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Translators </a:t>
            </a:r>
            <a:r>
              <a:rPr lang="en-US" sz="3199" dirty="0">
                <a:solidFill>
                  <a:schemeClr val="bg2"/>
                </a:solidFill>
                <a:latin typeface="Source Sans Pro"/>
                <a:ea typeface="Source Sans Pro"/>
                <a:cs typeface="Source Sans Pro"/>
                <a:sym typeface="Source Sans Pro"/>
              </a:rPr>
              <a:t>and coordinators, and security</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Program sustainability and follow-up between brigades</a:t>
            </a:r>
            <a:endParaRPr sz="3199" dirty="0">
              <a:solidFill>
                <a:schemeClr val="bg2"/>
              </a:solidFill>
              <a:latin typeface="Source Sans Pro"/>
              <a:ea typeface="Source Sans Pro"/>
              <a:cs typeface="Source Sans Pro"/>
              <a:sym typeface="Source Sans Pro"/>
            </a:endParaRPr>
          </a:p>
          <a:p>
            <a:pPr marL="457063" indent="-457063">
              <a:buClr>
                <a:schemeClr val="dk1"/>
              </a:buClr>
              <a:buSzPts val="3200"/>
              <a:buFont typeface="Source Sans Pro"/>
              <a:buChar char="•"/>
            </a:pPr>
            <a:r>
              <a:rPr lang="en-US" sz="3199" dirty="0">
                <a:solidFill>
                  <a:schemeClr val="bg2"/>
                </a:solidFill>
                <a:latin typeface="Source Sans Pro"/>
                <a:ea typeface="Source Sans Pro"/>
                <a:cs typeface="Source Sans Pro"/>
                <a:sym typeface="Source Sans Pro"/>
              </a:rPr>
              <a:t>Site Visits and tours</a:t>
            </a:r>
            <a:endParaRPr sz="3199" dirty="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Public Health Project </a:t>
            </a:r>
            <a:r>
              <a:rPr lang="en-US" sz="3199" dirty="0" smtClean="0">
                <a:solidFill>
                  <a:schemeClr val="bg2"/>
                </a:solidFill>
                <a:latin typeface="Source Sans Pro"/>
                <a:ea typeface="Source Sans Pro"/>
                <a:cs typeface="Source Sans Pro"/>
                <a:sym typeface="Source Sans Pro"/>
              </a:rPr>
              <a:t>Materials</a:t>
            </a:r>
            <a:endParaRPr sz="3199" dirty="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International flight</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International health insurance</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Ghana Visa </a:t>
            </a:r>
            <a:endParaRPr lang="en-US" sz="3199" dirty="0" smtClean="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COVID Testing</a:t>
            </a: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Flight Insurance</a:t>
            </a:r>
          </a:p>
          <a:p>
            <a:pPr marL="457063" indent="-457063">
              <a:buClr>
                <a:srgbClr val="0D0D0D"/>
              </a:buClr>
              <a:buSzPts val="3200"/>
              <a:buFont typeface="Arial"/>
              <a:buChar char="•"/>
            </a:pPr>
            <a:endParaRPr lang="en-US" sz="3199" dirty="0">
              <a:solidFill>
                <a:schemeClr val="bg2"/>
              </a:solidFill>
              <a:latin typeface="Source Sans Pro"/>
              <a:ea typeface="Source Sans Pro"/>
              <a:cs typeface="Source Sans Pro"/>
              <a:sym typeface="Source Sans Pro"/>
            </a:endParaRPr>
          </a:p>
          <a:p>
            <a:pPr>
              <a:buClr>
                <a:srgbClr val="0D0D0D"/>
              </a:buClr>
              <a:buSzPts val="3200"/>
            </a:pPr>
            <a:r>
              <a:rPr lang="en-US" sz="3199" dirty="0" smtClean="0">
                <a:solidFill>
                  <a:schemeClr val="bg2"/>
                </a:solidFill>
                <a:latin typeface="Source Sans Pro"/>
                <a:ea typeface="Source Sans Pro"/>
                <a:cs typeface="Source Sans Pro"/>
                <a:sym typeface="Source Sans Pro"/>
              </a:rPr>
              <a:t>*This is an estimate, we are currently confirming flight cost.</a:t>
            </a:r>
            <a:endParaRPr sz="3199" dirty="0">
              <a:solidFill>
                <a:schemeClr val="bg2"/>
              </a:solidFill>
              <a:latin typeface="Source Sans Pro"/>
              <a:ea typeface="Source Sans Pro"/>
              <a:cs typeface="Source Sans Pro"/>
              <a:sym typeface="Source Sans Pro"/>
            </a:endParaRPr>
          </a:p>
        </p:txBody>
      </p:sp>
      <p:pic>
        <p:nvPicPr>
          <p:cNvPr id="326" name="Google Shape;326;p36"/>
          <p:cNvPicPr preferRelativeResize="0"/>
          <p:nvPr/>
        </p:nvPicPr>
        <p:blipFill rotWithShape="1">
          <a:blip r:embed="rId3">
            <a:alphaModFix/>
          </a:blip>
          <a:srcRect/>
          <a:stretch/>
        </p:blipFill>
        <p:spPr>
          <a:xfrm>
            <a:off x="4375585" y="2225289"/>
            <a:ext cx="5611577" cy="4208683"/>
          </a:xfrm>
          <a:prstGeom prst="rect">
            <a:avLst/>
          </a:prstGeom>
          <a:noFill/>
          <a:ln>
            <a:noFill/>
          </a:ln>
        </p:spPr>
      </p:pic>
      <p:pic>
        <p:nvPicPr>
          <p:cNvPr id="327" name="Google Shape;327;p36"/>
          <p:cNvPicPr preferRelativeResize="0"/>
          <p:nvPr/>
        </p:nvPicPr>
        <p:blipFill rotWithShape="1">
          <a:blip r:embed="rId4">
            <a:alphaModFix/>
          </a:blip>
          <a:srcRect/>
          <a:stretch/>
        </p:blipFill>
        <p:spPr>
          <a:xfrm>
            <a:off x="4336567" y="6982246"/>
            <a:ext cx="5713496" cy="4285123"/>
          </a:xfrm>
          <a:prstGeom prst="rect">
            <a:avLst/>
          </a:prstGeom>
          <a:noFill/>
          <a:ln>
            <a:noFill/>
          </a:ln>
        </p:spPr>
      </p:pic>
      <p:cxnSp>
        <p:nvCxnSpPr>
          <p:cNvPr id="328" name="Google Shape;328;p36"/>
          <p:cNvCxnSpPr/>
          <p:nvPr/>
        </p:nvCxnSpPr>
        <p:spPr>
          <a:xfrm>
            <a:off x="11170672"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29" name="Google Shape;329;p36" descr="Bar-PublicHealth-Nicaragua.png"/>
          <p:cNvPicPr preferRelativeResize="0"/>
          <p:nvPr/>
        </p:nvPicPr>
        <p:blipFill rotWithShape="1">
          <a:blip r:embed="rId5">
            <a:alphaModFix/>
          </a:blip>
          <a:srcRect l="-1" r="50228" b="50000"/>
          <a:stretch/>
        </p:blipFill>
        <p:spPr>
          <a:xfrm>
            <a:off x="4375585" y="6243521"/>
            <a:ext cx="5611577" cy="190450"/>
          </a:xfrm>
          <a:prstGeom prst="rect">
            <a:avLst/>
          </a:prstGeom>
          <a:noFill/>
          <a:ln>
            <a:noFill/>
          </a:ln>
        </p:spPr>
      </p:pic>
      <p:pic>
        <p:nvPicPr>
          <p:cNvPr id="330" name="Google Shape;330;p36" descr="Bar-PublicHealth-Nicaragua.png"/>
          <p:cNvPicPr preferRelativeResize="0"/>
          <p:nvPr/>
        </p:nvPicPr>
        <p:blipFill rotWithShape="1">
          <a:blip r:embed="rId5">
            <a:alphaModFix/>
          </a:blip>
          <a:srcRect l="-1" r="49325" b="50000"/>
          <a:stretch/>
        </p:blipFill>
        <p:spPr>
          <a:xfrm>
            <a:off x="4336567" y="11076918"/>
            <a:ext cx="5713496" cy="190450"/>
          </a:xfrm>
          <a:prstGeom prst="rect">
            <a:avLst/>
          </a:prstGeom>
          <a:noFill/>
          <a:ln>
            <a:noFill/>
          </a:ln>
        </p:spPr>
      </p:pic>
    </p:spTree>
    <p:extLst>
      <p:ext uri="{BB962C8B-B14F-4D97-AF65-F5344CB8AC3E}">
        <p14:creationId xmlns:p14="http://schemas.microsoft.com/office/powerpoint/2010/main" val="1538087509"/>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92" y="2452817"/>
            <a:ext cx="7623692" cy="4049700"/>
          </a:xfrm>
        </p:spPr>
        <p:txBody>
          <a:bodyPr/>
          <a:lstStyle/>
          <a:p>
            <a:r>
              <a:rPr lang="en-US" sz="8800" dirty="0" smtClean="0">
                <a:hlinkClick r:id="rId2"/>
              </a:rPr>
              <a:t>Public Health Brigade to Ghana</a:t>
            </a:r>
            <a:endParaRPr lang="en-US" sz="8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1508" y="574288"/>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898" y="5213195"/>
            <a:ext cx="9144000" cy="6858000"/>
          </a:xfrm>
          <a:prstGeom prst="rect">
            <a:avLst/>
          </a:prstGeom>
        </p:spPr>
      </p:pic>
      <p:sp>
        <p:nvSpPr>
          <p:cNvPr id="3" name="TextBox 2"/>
          <p:cNvSpPr txBox="1"/>
          <p:nvPr/>
        </p:nvSpPr>
        <p:spPr>
          <a:xfrm>
            <a:off x="394892" y="8083823"/>
            <a:ext cx="7184077" cy="1754326"/>
          </a:xfrm>
          <a:prstGeom prst="rect">
            <a:avLst/>
          </a:prstGeom>
          <a:noFill/>
        </p:spPr>
        <p:txBody>
          <a:bodyPr wrap="square" rtlCol="0">
            <a:spAutoFit/>
          </a:bodyPr>
          <a:lstStyle/>
          <a:p>
            <a:pPr algn="ctr"/>
            <a:r>
              <a:rPr lang="en-US" sz="3600" dirty="0" smtClean="0"/>
              <a:t>Click on the link above to view the video testimonials from 2019 participants!</a:t>
            </a:r>
            <a:endParaRPr lang="en-US" sz="3600" dirty="0"/>
          </a:p>
        </p:txBody>
      </p:sp>
    </p:spTree>
    <p:extLst>
      <p:ext uri="{BB962C8B-B14F-4D97-AF65-F5344CB8AC3E}">
        <p14:creationId xmlns:p14="http://schemas.microsoft.com/office/powerpoint/2010/main" val="4211945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23" name="Google Shape;323;p36"/>
          <p:cNvSpPr txBox="1">
            <a:spLocks noGrp="1"/>
          </p:cNvSpPr>
          <p:nvPr>
            <p:ph type="title"/>
          </p:nvPr>
        </p:nvSpPr>
        <p:spPr>
          <a:xfrm>
            <a:off x="907504" y="505263"/>
            <a:ext cx="15033900" cy="811944"/>
          </a:xfrm>
          <a:prstGeom prst="rect">
            <a:avLst/>
          </a:prstGeom>
          <a:noFill/>
          <a:ln>
            <a:noFill/>
          </a:ln>
        </p:spPr>
        <p:txBody>
          <a:bodyPr spcFirstLastPara="1" wrap="square" lIns="0" tIns="0" rIns="0" bIns="0" anchor="ctr" anchorCtr="0">
            <a:noAutofit/>
          </a:bodyPr>
          <a:lstStyle/>
          <a:p>
            <a:pPr>
              <a:buClr>
                <a:srgbClr val="3B3D40"/>
              </a:buClr>
              <a:buSzPts val="1000"/>
            </a:pPr>
            <a:r>
              <a:rPr lang="en-US" sz="3999" dirty="0">
                <a:solidFill>
                  <a:srgbClr val="3B3D40"/>
                </a:solidFill>
              </a:rPr>
              <a:t>PUBLIC HEALTH BRIGADES INFO </a:t>
            </a:r>
            <a:r>
              <a:rPr lang="en-US" sz="3999" dirty="0" smtClean="0">
                <a:solidFill>
                  <a:srgbClr val="3B3D40"/>
                </a:solidFill>
              </a:rPr>
              <a:t>SESSION</a:t>
            </a:r>
            <a:endParaRPr sz="3699" dirty="0">
              <a:solidFill>
                <a:srgbClr val="3B3D40"/>
              </a:solidFill>
            </a:endParaRPr>
          </a:p>
        </p:txBody>
      </p:sp>
      <p:cxnSp>
        <p:nvCxnSpPr>
          <p:cNvPr id="324" name="Google Shape;324;p36"/>
          <p:cNvCxnSpPr/>
          <p:nvPr/>
        </p:nvCxnSpPr>
        <p:spPr>
          <a:xfrm>
            <a:off x="18862943"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25" name="Google Shape;325;p36"/>
          <p:cNvSpPr txBox="1"/>
          <p:nvPr/>
        </p:nvSpPr>
        <p:spPr>
          <a:xfrm>
            <a:off x="11170673" y="1317207"/>
            <a:ext cx="12831391" cy="11880430"/>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smtClean="0">
                <a:solidFill>
                  <a:srgbClr val="F06B1A"/>
                </a:solidFill>
                <a:latin typeface="Source Sans Pro"/>
                <a:ea typeface="Source Sans Pro"/>
                <a:cs typeface="Source Sans Pro"/>
                <a:sym typeface="Source Sans Pro"/>
              </a:rPr>
              <a:t/>
            </a:r>
            <a:br>
              <a:rPr lang="en-US" sz="3199" b="1" dirty="0" smtClean="0">
                <a:solidFill>
                  <a:srgbClr val="F06B1A"/>
                </a:solidFill>
                <a:latin typeface="Source Sans Pro"/>
                <a:ea typeface="Source Sans Pro"/>
                <a:cs typeface="Source Sans Pro"/>
                <a:sym typeface="Source Sans Pro"/>
              </a:rPr>
            </a:br>
            <a:endParaRPr sz="3199" b="1" dirty="0" smtClean="0">
              <a:solidFill>
                <a:srgbClr val="F06B1A"/>
              </a:solidFill>
              <a:latin typeface="Source Sans Pro"/>
              <a:ea typeface="Source Sans Pro"/>
              <a:cs typeface="Source Sans Pro"/>
              <a:sym typeface="Source Sans Pro"/>
            </a:endParaRPr>
          </a:p>
          <a:p>
            <a:pPr>
              <a:buClr>
                <a:srgbClr val="F06B1A"/>
              </a:buClr>
              <a:buSzPts val="800"/>
            </a:pPr>
            <a:r>
              <a:rPr lang="en-US" sz="4000" b="1" dirty="0" smtClean="0">
                <a:solidFill>
                  <a:srgbClr val="F06B1A"/>
                </a:solidFill>
                <a:latin typeface="Source Sans Pro"/>
                <a:ea typeface="Source Sans Pro"/>
                <a:cs typeface="Source Sans Pro"/>
                <a:sym typeface="Source Sans Pro"/>
              </a:rPr>
              <a:t>OUT OF POCKET EXPENSES</a:t>
            </a:r>
            <a:endParaRPr sz="4000" dirty="0" smtClean="0">
              <a:solidFill>
                <a:srgbClr val="0D0D0D"/>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Vaccinations (COVID-19, Yellow Fever, Typhoid, </a:t>
            </a:r>
            <a:r>
              <a:rPr lang="en-US" sz="4000" dirty="0" err="1" smtClean="0">
                <a:solidFill>
                  <a:schemeClr val="bg2"/>
                </a:solidFill>
                <a:latin typeface="Source Sans Pro"/>
                <a:ea typeface="Source Sans Pro"/>
                <a:cs typeface="Source Sans Pro"/>
                <a:sym typeface="Source Sans Pro"/>
              </a:rPr>
              <a:t>Hep</a:t>
            </a:r>
            <a:r>
              <a:rPr lang="en-US" sz="4000" dirty="0" smtClean="0">
                <a:solidFill>
                  <a:schemeClr val="bg2"/>
                </a:solidFill>
                <a:latin typeface="Source Sans Pro"/>
                <a:ea typeface="Source Sans Pro"/>
                <a:cs typeface="Source Sans Pro"/>
                <a:sym typeface="Source Sans Pro"/>
              </a:rPr>
              <a:t> A, </a:t>
            </a:r>
            <a:r>
              <a:rPr lang="en-US" sz="4000" dirty="0" err="1" smtClean="0">
                <a:solidFill>
                  <a:schemeClr val="bg2"/>
                </a:solidFill>
                <a:latin typeface="Source Sans Pro"/>
                <a:ea typeface="Source Sans Pro"/>
                <a:cs typeface="Source Sans Pro"/>
                <a:sym typeface="Source Sans Pro"/>
              </a:rPr>
              <a:t>Hep</a:t>
            </a:r>
            <a:r>
              <a:rPr lang="en-US" sz="4000" dirty="0" smtClean="0">
                <a:solidFill>
                  <a:schemeClr val="bg2"/>
                </a:solidFill>
                <a:latin typeface="Source Sans Pro"/>
                <a:ea typeface="Source Sans Pro"/>
                <a:cs typeface="Source Sans Pro"/>
                <a:sym typeface="Source Sans Pro"/>
              </a:rPr>
              <a:t> B, Malaria) </a:t>
            </a: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Pre-Departure COVID testing</a:t>
            </a: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Tuition &amp; fees/ auditing fee of $75</a:t>
            </a:r>
          </a:p>
          <a:p>
            <a:pPr marL="457063" indent="-457063">
              <a:buClr>
                <a:srgbClr val="0D0D0D"/>
              </a:buClr>
              <a:buSzPts val="3200"/>
              <a:buFont typeface="Arial"/>
              <a:buChar char="•"/>
            </a:pPr>
            <a:endParaRPr lang="en-US" sz="3199" dirty="0" smtClean="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endParaRPr sz="3199" dirty="0">
              <a:solidFill>
                <a:schemeClr val="bg2"/>
              </a:solidFill>
              <a:latin typeface="Source Sans Pro"/>
              <a:ea typeface="Source Sans Pro"/>
              <a:cs typeface="Source Sans Pro"/>
              <a:sym typeface="Source Sans Pro"/>
            </a:endParaRPr>
          </a:p>
        </p:txBody>
      </p:sp>
      <p:pic>
        <p:nvPicPr>
          <p:cNvPr id="326" name="Google Shape;326;p36"/>
          <p:cNvPicPr preferRelativeResize="0"/>
          <p:nvPr/>
        </p:nvPicPr>
        <p:blipFill rotWithShape="1">
          <a:blip r:embed="rId3">
            <a:alphaModFix/>
          </a:blip>
          <a:srcRect/>
          <a:stretch/>
        </p:blipFill>
        <p:spPr>
          <a:xfrm>
            <a:off x="4375585" y="2225289"/>
            <a:ext cx="5611577" cy="4208683"/>
          </a:xfrm>
          <a:prstGeom prst="rect">
            <a:avLst/>
          </a:prstGeom>
          <a:noFill/>
          <a:ln>
            <a:noFill/>
          </a:ln>
        </p:spPr>
      </p:pic>
      <p:pic>
        <p:nvPicPr>
          <p:cNvPr id="327" name="Google Shape;327;p36"/>
          <p:cNvPicPr preferRelativeResize="0"/>
          <p:nvPr/>
        </p:nvPicPr>
        <p:blipFill rotWithShape="1">
          <a:blip r:embed="rId4">
            <a:alphaModFix/>
          </a:blip>
          <a:srcRect/>
          <a:stretch/>
        </p:blipFill>
        <p:spPr>
          <a:xfrm>
            <a:off x="4336567" y="6982246"/>
            <a:ext cx="5713496" cy="4285123"/>
          </a:xfrm>
          <a:prstGeom prst="rect">
            <a:avLst/>
          </a:prstGeom>
          <a:noFill/>
          <a:ln>
            <a:noFill/>
          </a:ln>
        </p:spPr>
      </p:pic>
      <p:cxnSp>
        <p:nvCxnSpPr>
          <p:cNvPr id="328" name="Google Shape;328;p36"/>
          <p:cNvCxnSpPr/>
          <p:nvPr/>
        </p:nvCxnSpPr>
        <p:spPr>
          <a:xfrm>
            <a:off x="11170672"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29" name="Google Shape;329;p36" descr="Bar-PublicHealth-Nicaragua.png"/>
          <p:cNvPicPr preferRelativeResize="0"/>
          <p:nvPr/>
        </p:nvPicPr>
        <p:blipFill rotWithShape="1">
          <a:blip r:embed="rId5">
            <a:alphaModFix/>
          </a:blip>
          <a:srcRect l="-1" r="50228" b="50000"/>
          <a:stretch/>
        </p:blipFill>
        <p:spPr>
          <a:xfrm>
            <a:off x="4375585" y="6243521"/>
            <a:ext cx="5611577" cy="190450"/>
          </a:xfrm>
          <a:prstGeom prst="rect">
            <a:avLst/>
          </a:prstGeom>
          <a:noFill/>
          <a:ln>
            <a:noFill/>
          </a:ln>
        </p:spPr>
      </p:pic>
      <p:pic>
        <p:nvPicPr>
          <p:cNvPr id="330" name="Google Shape;330;p36" descr="Bar-PublicHealth-Nicaragua.png"/>
          <p:cNvPicPr preferRelativeResize="0"/>
          <p:nvPr/>
        </p:nvPicPr>
        <p:blipFill rotWithShape="1">
          <a:blip r:embed="rId5">
            <a:alphaModFix/>
          </a:blip>
          <a:srcRect l="-1" r="49325" b="50000"/>
          <a:stretch/>
        </p:blipFill>
        <p:spPr>
          <a:xfrm>
            <a:off x="4336567" y="11076918"/>
            <a:ext cx="5713496" cy="190450"/>
          </a:xfrm>
          <a:prstGeom prst="rect">
            <a:avLst/>
          </a:prstGeom>
          <a:noFill/>
          <a:ln>
            <a:noFill/>
          </a:ln>
        </p:spPr>
      </p:pic>
      <p:sp>
        <p:nvSpPr>
          <p:cNvPr id="2" name="Rectangle 1"/>
          <p:cNvSpPr/>
          <p:nvPr/>
        </p:nvSpPr>
        <p:spPr>
          <a:xfrm>
            <a:off x="11491956" y="6238492"/>
            <a:ext cx="12188825" cy="3416320"/>
          </a:xfrm>
          <a:prstGeom prst="rect">
            <a:avLst/>
          </a:prstGeom>
        </p:spPr>
        <p:txBody>
          <a:bodyPr>
            <a:spAutoFit/>
          </a:bodyPr>
          <a:lstStyle/>
          <a:p>
            <a:r>
              <a:rPr lang="en-US" sz="3600" i="1" dirty="0" smtClean="0">
                <a:solidFill>
                  <a:schemeClr val="bg2"/>
                </a:solidFill>
              </a:rPr>
              <a:t>Please </a:t>
            </a:r>
            <a:r>
              <a:rPr lang="en-US" sz="3600" i="1" dirty="0">
                <a:solidFill>
                  <a:schemeClr val="bg2"/>
                </a:solidFill>
              </a:rPr>
              <a:t>note, due to the uncertainty of the ongoing pandemic, your program may be subject to additional expenses to meet new required government policies and procedures. GSU will make best efforts to communicate new rules and policies as soon as we learn in order to share the impact on your program.</a:t>
            </a:r>
            <a:endParaRPr lang="en-US" sz="3600" dirty="0">
              <a:solidFill>
                <a:schemeClr val="bg2"/>
              </a:solidFill>
            </a:endParaRPr>
          </a:p>
        </p:txBody>
      </p:sp>
    </p:spTree>
    <p:extLst>
      <p:ext uri="{BB962C8B-B14F-4D97-AF65-F5344CB8AC3E}">
        <p14:creationId xmlns:p14="http://schemas.microsoft.com/office/powerpoint/2010/main" val="2839241289"/>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&amp; Safety</a:t>
            </a:r>
            <a:endParaRPr lang="en-US" dirty="0"/>
          </a:p>
        </p:txBody>
      </p:sp>
      <p:sp>
        <p:nvSpPr>
          <p:cNvPr id="3" name="Content Placeholder 2"/>
          <p:cNvSpPr>
            <a:spLocks noGrp="1"/>
          </p:cNvSpPr>
          <p:nvPr>
            <p:ph idx="1"/>
          </p:nvPr>
        </p:nvSpPr>
        <p:spPr>
          <a:xfrm>
            <a:off x="1026935" y="4205382"/>
            <a:ext cx="22716000" cy="9110400"/>
          </a:xfrm>
        </p:spPr>
        <p:txBody>
          <a:bodyPr/>
          <a:lstStyle/>
          <a:p>
            <a:pPr marL="0" indent="0" latinLnBrk="1">
              <a:buNone/>
            </a:pPr>
            <a:r>
              <a:rPr lang="en-US" dirty="0">
                <a:hlinkClick r:id="rId2"/>
              </a:rPr>
              <a:t>Department of State: LEVEL </a:t>
            </a:r>
            <a:r>
              <a:rPr lang="en-US" dirty="0" smtClean="0">
                <a:hlinkClick r:id="rId2"/>
              </a:rPr>
              <a:t>2 </a:t>
            </a:r>
            <a:r>
              <a:rPr lang="en-US" dirty="0" smtClean="0"/>
              <a:t>– Exercise increased caution.</a:t>
            </a:r>
            <a:r>
              <a:rPr lang="en-US" dirty="0"/>
              <a:t> </a:t>
            </a:r>
            <a:r>
              <a:rPr lang="en-US" dirty="0" smtClean="0"/>
              <a:t/>
            </a:r>
            <a:br>
              <a:rPr lang="en-US" dirty="0" smtClean="0"/>
            </a:br>
            <a:r>
              <a:rPr lang="en-US" dirty="0"/>
              <a:t/>
            </a:r>
            <a:br>
              <a:rPr lang="en-US" dirty="0"/>
            </a:br>
            <a:r>
              <a:rPr lang="en-US" dirty="0">
                <a:hlinkClick r:id="rId3"/>
              </a:rPr>
              <a:t>CDC: LEVEL 2</a:t>
            </a:r>
            <a:r>
              <a:rPr lang="en-US" dirty="0" smtClean="0">
                <a:hlinkClick r:id="rId3"/>
              </a:rPr>
              <a:t> </a:t>
            </a:r>
            <a:r>
              <a:rPr lang="en-US" dirty="0">
                <a:hlinkClick r:id="rId3"/>
              </a:rPr>
              <a:t>- </a:t>
            </a:r>
            <a:r>
              <a:rPr lang="en-US" dirty="0" smtClean="0">
                <a:hlinkClick r:id="rId3"/>
              </a:rPr>
              <a:t>Moderate </a:t>
            </a:r>
            <a:r>
              <a:rPr lang="en-US" dirty="0"/>
              <a:t>- Make sure you are fully vaccinated before traveling to the </a:t>
            </a:r>
            <a:r>
              <a:rPr lang="en-US" dirty="0" smtClean="0"/>
              <a:t>Ghana.</a:t>
            </a:r>
            <a:br>
              <a:rPr lang="en-US" dirty="0" smtClean="0"/>
            </a:br>
            <a:endParaRPr lang="en-US" dirty="0"/>
          </a:p>
          <a:p>
            <a:pPr marL="0" indent="0">
              <a:buNone/>
            </a:pPr>
            <a:r>
              <a:rPr lang="en-US" dirty="0"/>
              <a:t>GSU </a:t>
            </a:r>
            <a:r>
              <a:rPr lang="en-US" dirty="0" smtClean="0"/>
              <a:t>will </a:t>
            </a:r>
            <a:r>
              <a:rPr lang="en-US" dirty="0"/>
              <a:t>be closely monitoring the travel advisories and other health and safety risks as we get closer to the travel period.</a:t>
            </a:r>
          </a:p>
          <a:p>
            <a:endParaRPr lang="en-US" dirty="0"/>
          </a:p>
        </p:txBody>
      </p:sp>
    </p:spTree>
    <p:extLst>
      <p:ext uri="{BB962C8B-B14F-4D97-AF65-F5344CB8AC3E}">
        <p14:creationId xmlns:p14="http://schemas.microsoft.com/office/powerpoint/2010/main" val="185351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00" y="1201492"/>
            <a:ext cx="8677200" cy="4049700"/>
          </a:xfrm>
        </p:spPr>
        <p:txBody>
          <a:bodyPr/>
          <a:lstStyle/>
          <a:p>
            <a:r>
              <a:rPr lang="en-US" dirty="0" smtClean="0"/>
              <a:t>COVID-19</a:t>
            </a:r>
            <a:br>
              <a:rPr lang="en-US" dirty="0" smtClean="0"/>
            </a:br>
            <a:r>
              <a:rPr lang="en-US" dirty="0" smtClean="0"/>
              <a:t>PRECAUTIONS</a:t>
            </a:r>
            <a:endParaRPr lang="en-US" dirty="0"/>
          </a:p>
        </p:txBody>
      </p:sp>
      <p:sp>
        <p:nvSpPr>
          <p:cNvPr id="3" name="Text Placeholder 2"/>
          <p:cNvSpPr>
            <a:spLocks noGrp="1"/>
          </p:cNvSpPr>
          <p:nvPr>
            <p:ph type="body" idx="1"/>
          </p:nvPr>
        </p:nvSpPr>
        <p:spPr>
          <a:xfrm>
            <a:off x="8718439" y="1201492"/>
            <a:ext cx="14323698" cy="10903421"/>
          </a:xfrm>
        </p:spPr>
        <p:txBody>
          <a:bodyPr/>
          <a:lstStyle/>
          <a:p>
            <a:r>
              <a:rPr lang="en-US" dirty="0" smtClean="0">
                <a:solidFill>
                  <a:schemeClr val="bg2"/>
                </a:solidFill>
              </a:rPr>
              <a:t>All participants must be fully vaccinated</a:t>
            </a:r>
            <a:br>
              <a:rPr lang="en-US" dirty="0" smtClean="0">
                <a:solidFill>
                  <a:schemeClr val="bg2"/>
                </a:solidFill>
              </a:rPr>
            </a:br>
            <a:endParaRPr lang="en-US" dirty="0" smtClean="0">
              <a:solidFill>
                <a:schemeClr val="bg2"/>
              </a:solidFill>
            </a:endParaRPr>
          </a:p>
          <a:p>
            <a:r>
              <a:rPr lang="en-US" dirty="0" smtClean="0">
                <a:solidFill>
                  <a:schemeClr val="bg2"/>
                </a:solidFill>
              </a:rPr>
              <a:t>COVID testing is required prior to travel, upon arrival in country and upon departure (cost of in-country testing is covered by program fee)</a:t>
            </a:r>
            <a:br>
              <a:rPr lang="en-US" dirty="0" smtClean="0">
                <a:solidFill>
                  <a:schemeClr val="bg2"/>
                </a:solidFill>
              </a:rPr>
            </a:br>
            <a:endParaRPr lang="en-US" dirty="0" smtClean="0">
              <a:solidFill>
                <a:schemeClr val="bg2"/>
              </a:solidFill>
            </a:endParaRPr>
          </a:p>
          <a:p>
            <a:r>
              <a:rPr lang="en-US" dirty="0" smtClean="0">
                <a:solidFill>
                  <a:schemeClr val="bg2"/>
                </a:solidFill>
              </a:rPr>
              <a:t>COVID insurance</a:t>
            </a:r>
            <a:br>
              <a:rPr lang="en-US" dirty="0" smtClean="0">
                <a:solidFill>
                  <a:schemeClr val="bg2"/>
                </a:solidFill>
              </a:rPr>
            </a:br>
            <a:endParaRPr lang="en-US" dirty="0" smtClean="0">
              <a:solidFill>
                <a:schemeClr val="bg2"/>
              </a:solidFill>
            </a:endParaRPr>
          </a:p>
          <a:p>
            <a:r>
              <a:rPr lang="en-US" dirty="0" smtClean="0">
                <a:solidFill>
                  <a:schemeClr val="bg2"/>
                </a:solidFill>
              </a:rPr>
              <a:t>Reduced capacity with accommodations and vehicles</a:t>
            </a:r>
            <a:br>
              <a:rPr lang="en-US" dirty="0" smtClean="0">
                <a:solidFill>
                  <a:schemeClr val="bg2"/>
                </a:solidFill>
              </a:rPr>
            </a:br>
            <a:endParaRPr lang="en-US" dirty="0" smtClean="0">
              <a:solidFill>
                <a:schemeClr val="bg2"/>
              </a:solidFill>
            </a:endParaRPr>
          </a:p>
          <a:p>
            <a:r>
              <a:rPr lang="en-US" dirty="0" smtClean="0">
                <a:solidFill>
                  <a:schemeClr val="bg2"/>
                </a:solidFill>
              </a:rPr>
              <a:t>All volunteers must wear masks at all times</a:t>
            </a:r>
            <a:br>
              <a:rPr lang="en-US" dirty="0" smtClean="0">
                <a:solidFill>
                  <a:schemeClr val="bg2"/>
                </a:solidFill>
              </a:rPr>
            </a:br>
            <a:endParaRPr lang="en-US" dirty="0" smtClean="0">
              <a:solidFill>
                <a:schemeClr val="bg2"/>
              </a:solidFill>
            </a:endParaRPr>
          </a:p>
          <a:p>
            <a:r>
              <a:rPr lang="en-US" dirty="0" smtClean="0">
                <a:solidFill>
                  <a:schemeClr val="bg2"/>
                </a:solidFill>
              </a:rPr>
              <a:t>Global Brigades hired a new COVID-19 coordinator</a:t>
            </a:r>
            <a:br>
              <a:rPr lang="en-US" dirty="0" smtClean="0">
                <a:solidFill>
                  <a:schemeClr val="bg2"/>
                </a:solidFill>
              </a:rPr>
            </a:br>
            <a:endParaRPr lang="en-US" dirty="0" smtClean="0">
              <a:solidFill>
                <a:schemeClr val="bg2"/>
              </a:solidFill>
            </a:endParaRPr>
          </a:p>
          <a:p>
            <a:r>
              <a:rPr lang="en-US" dirty="0" smtClean="0">
                <a:solidFill>
                  <a:schemeClr val="bg2"/>
                </a:solidFill>
              </a:rPr>
              <a:t>Daily Temperature testing</a:t>
            </a:r>
            <a:br>
              <a:rPr lang="en-US" dirty="0" smtClean="0">
                <a:solidFill>
                  <a:schemeClr val="bg2"/>
                </a:solidFill>
              </a:rPr>
            </a:br>
            <a:endParaRPr lang="en-US" dirty="0" smtClean="0">
              <a:solidFill>
                <a:schemeClr val="bg2"/>
              </a:solidFill>
            </a:endParaRPr>
          </a:p>
          <a:p>
            <a:r>
              <a:rPr lang="en-US" dirty="0" smtClean="0">
                <a:solidFill>
                  <a:schemeClr val="bg2"/>
                </a:solidFill>
              </a:rPr>
              <a:t>Any symptoms are reported to the doctor on the compound</a:t>
            </a:r>
          </a:p>
          <a:p>
            <a:endParaRPr lang="en-US" dirty="0" smtClean="0">
              <a:solidFill>
                <a:schemeClr val="bg2"/>
              </a:solidFill>
            </a:endParaRPr>
          </a:p>
          <a:p>
            <a:endParaRPr lang="en-US" dirty="0">
              <a:solidFill>
                <a:schemeClr val="bg2"/>
              </a:solidFill>
            </a:endParaRPr>
          </a:p>
        </p:txBody>
      </p:sp>
      <p:sp>
        <p:nvSpPr>
          <p:cNvPr id="4" name="Rectangle 3"/>
          <p:cNvSpPr/>
          <p:nvPr/>
        </p:nvSpPr>
        <p:spPr>
          <a:xfrm>
            <a:off x="957600" y="4000703"/>
            <a:ext cx="5890318" cy="1754326"/>
          </a:xfrm>
          <a:prstGeom prst="rect">
            <a:avLst/>
          </a:prstGeom>
        </p:spPr>
        <p:txBody>
          <a:bodyPr wrap="square">
            <a:spAutoFit/>
          </a:bodyPr>
          <a:lstStyle/>
          <a:p>
            <a:pPr marL="0" indent="0" algn="ctr">
              <a:buNone/>
            </a:pPr>
            <a:r>
              <a:rPr lang="en-US" sz="3600" b="1" dirty="0"/>
              <a:t>The requirements for travel are changing everyday. </a:t>
            </a:r>
            <a:endParaRPr lang="en-US" sz="3600" dirty="0"/>
          </a:p>
        </p:txBody>
      </p:sp>
      <p:sp>
        <p:nvSpPr>
          <p:cNvPr id="5" name="Rectangle 4"/>
          <p:cNvSpPr/>
          <p:nvPr/>
        </p:nvSpPr>
        <p:spPr>
          <a:xfrm>
            <a:off x="905781" y="6612082"/>
            <a:ext cx="6830043" cy="3539430"/>
          </a:xfrm>
          <a:prstGeom prst="rect">
            <a:avLst/>
          </a:prstGeom>
        </p:spPr>
        <p:txBody>
          <a:bodyPr wrap="square">
            <a:spAutoFit/>
          </a:bodyPr>
          <a:lstStyle/>
          <a:p>
            <a:r>
              <a:rPr lang="en-US" sz="2800" dirty="0">
                <a:latin typeface="Times New Roman" panose="02020603050405020304" pitchFamily="18" charset="0"/>
                <a:ea typeface="Calibri" panose="020F0502020204030204" pitchFamily="34" charset="0"/>
              </a:rPr>
              <a:t>Resources: Please find the list of  resources that could be helpful to understand the situation in Ghana:</a:t>
            </a: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2"/>
              </a:rPr>
              <a:t>Ghana Health Services</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3"/>
              </a:rPr>
              <a:t>Reuters</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4"/>
              </a:rPr>
              <a:t>WHO</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dirty="0">
                <a:latin typeface="Times New Roman" panose="02020603050405020304" pitchFamily="18" charset="0"/>
                <a:ea typeface="Calibri" panose="020F0502020204030204" pitchFamily="34" charset="0"/>
              </a:rPr>
              <a:t>COVID-19 Safety Protocols </a:t>
            </a:r>
            <a:endParaRPr lang="en-US" sz="2800" dirty="0" smtClean="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smtClean="0">
                <a:solidFill>
                  <a:srgbClr val="0000FF"/>
                </a:solidFill>
                <a:latin typeface="Times New Roman" panose="02020603050405020304" pitchFamily="18" charset="0"/>
                <a:ea typeface="Calibri" panose="020F0502020204030204" pitchFamily="34" charset="0"/>
                <a:hlinkClick r:id="rId5"/>
              </a:rPr>
              <a:t>Responding </a:t>
            </a:r>
            <a:r>
              <a:rPr lang="en-US" sz="2800" u="sng" dirty="0">
                <a:solidFill>
                  <a:srgbClr val="0000FF"/>
                </a:solidFill>
                <a:latin typeface="Times New Roman" panose="02020603050405020304" pitchFamily="18" charset="0"/>
                <a:ea typeface="Calibri" panose="020F0502020204030204" pitchFamily="34" charset="0"/>
                <a:hlinkClick r:id="rId5"/>
              </a:rPr>
              <a:t>to Covid-19 (Global Brigades)</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2018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nsurance</a:t>
            </a:r>
            <a:endParaRPr lang="en-US" dirty="0"/>
          </a:p>
        </p:txBody>
      </p:sp>
      <p:sp>
        <p:nvSpPr>
          <p:cNvPr id="3" name="Content Placeholder 2"/>
          <p:cNvSpPr>
            <a:spLocks noGrp="1"/>
          </p:cNvSpPr>
          <p:nvPr>
            <p:ph sz="half" idx="1"/>
          </p:nvPr>
        </p:nvSpPr>
        <p:spPr>
          <a:xfrm>
            <a:off x="2893908" y="4021757"/>
            <a:ext cx="9287885" cy="8039614"/>
          </a:xfrm>
        </p:spPr>
        <p:txBody>
          <a:bodyPr/>
          <a:lstStyle/>
          <a:p>
            <a:r>
              <a:rPr lang="en-US" b="1" u="sng" dirty="0" smtClean="0"/>
              <a:t>International Health Insurance</a:t>
            </a:r>
            <a:r>
              <a:rPr lang="en-US" dirty="0" smtClean="0"/>
              <a:t/>
            </a:r>
            <a:br>
              <a:rPr lang="en-US" dirty="0" smtClean="0"/>
            </a:br>
            <a:r>
              <a:rPr lang="en-US" dirty="0" smtClean="0"/>
              <a:t/>
            </a:r>
            <a:br>
              <a:rPr lang="en-US" dirty="0" smtClean="0"/>
            </a:br>
            <a:r>
              <a:rPr lang="en-US" dirty="0" smtClean="0"/>
              <a:t>All </a:t>
            </a:r>
            <a:r>
              <a:rPr lang="en-US" dirty="0"/>
              <a:t>participants will be enrolled in international health insurance. Ask OIS for more details on the plan. </a:t>
            </a:r>
            <a:r>
              <a:rPr lang="en-US" dirty="0" smtClean="0"/>
              <a:t/>
            </a:r>
            <a:br>
              <a:rPr lang="en-US" dirty="0" smtClean="0"/>
            </a:br>
            <a:endParaRPr lang="en-US" dirty="0" smtClean="0"/>
          </a:p>
          <a:p>
            <a:r>
              <a:rPr lang="en-US" sz="2800" dirty="0"/>
              <a:t>Treatment for COVID-19 would be considered like any other medical condition and is subject to the policy terms and conditions. If you experience symptoms, you should seek medical care. Expenses resulting from Medically Necessary treatment will be considered for reimbursement according to the policy terms, conditions and exclusions.</a:t>
            </a:r>
          </a:p>
          <a:p>
            <a:endParaRPr lang="en-US" dirty="0"/>
          </a:p>
        </p:txBody>
      </p:sp>
      <p:sp>
        <p:nvSpPr>
          <p:cNvPr id="4" name="Content Placeholder 3"/>
          <p:cNvSpPr>
            <a:spLocks noGrp="1"/>
          </p:cNvSpPr>
          <p:nvPr>
            <p:ph sz="half" idx="2"/>
          </p:nvPr>
        </p:nvSpPr>
        <p:spPr/>
        <p:txBody>
          <a:bodyPr/>
          <a:lstStyle/>
          <a:p>
            <a:r>
              <a:rPr lang="en-US" b="1" u="sng" dirty="0" smtClean="0"/>
              <a:t>Cancel for Any Reason Insurance (CFAR)</a:t>
            </a:r>
            <a:r>
              <a:rPr lang="en-US" dirty="0" smtClean="0"/>
              <a:t/>
            </a:r>
            <a:br>
              <a:rPr lang="en-US" dirty="0" smtClean="0"/>
            </a:br>
            <a:r>
              <a:rPr lang="en-US" dirty="0" smtClean="0"/>
              <a:t/>
            </a:r>
            <a:br>
              <a:rPr lang="en-US" dirty="0" smtClean="0"/>
            </a:br>
            <a:r>
              <a:rPr lang="en-US" dirty="0"/>
              <a:t>Participants will be encouraged to purchase Cancel for Any Reason insurance. Ask OIS for more details on the plan. </a:t>
            </a:r>
          </a:p>
        </p:txBody>
      </p:sp>
      <p:pic>
        <p:nvPicPr>
          <p:cNvPr id="6146" name="Picture 2" descr="Arthur J. Gallagher &amp;amp; Co. Invests in Specialist Insurance Broker ACE |  Program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8721" y="15516"/>
            <a:ext cx="7269332" cy="319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9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32" y="2216715"/>
            <a:ext cx="8677200" cy="4049700"/>
          </a:xfrm>
        </p:spPr>
        <p:txBody>
          <a:bodyPr/>
          <a:lstStyle/>
          <a:p>
            <a:r>
              <a:rPr lang="en-US" dirty="0" smtClean="0"/>
              <a:t>Protecting your investment</a:t>
            </a:r>
            <a:endParaRPr lang="en-US" dirty="0"/>
          </a:p>
        </p:txBody>
      </p:sp>
      <p:sp>
        <p:nvSpPr>
          <p:cNvPr id="3" name="Text Placeholder 2"/>
          <p:cNvSpPr>
            <a:spLocks noGrp="1"/>
          </p:cNvSpPr>
          <p:nvPr>
            <p:ph type="body" idx="1"/>
          </p:nvPr>
        </p:nvSpPr>
        <p:spPr>
          <a:xfrm>
            <a:off x="8402487" y="2012877"/>
            <a:ext cx="15505727" cy="6751982"/>
          </a:xfrm>
        </p:spPr>
        <p:txBody>
          <a:bodyPr/>
          <a:lstStyle/>
          <a:p>
            <a:r>
              <a:rPr lang="en-US" dirty="0" smtClean="0">
                <a:solidFill>
                  <a:schemeClr val="bg2"/>
                </a:solidFill>
              </a:rPr>
              <a:t>All payments made towards the brigade are refundable until February 1</a:t>
            </a:r>
            <a:r>
              <a:rPr lang="en-US" baseline="30000" dirty="0" smtClean="0">
                <a:solidFill>
                  <a:schemeClr val="bg2"/>
                </a:solidFill>
              </a:rPr>
              <a:t>st</a:t>
            </a:r>
            <a:r>
              <a:rPr lang="en-US" dirty="0" smtClean="0">
                <a:solidFill>
                  <a:schemeClr val="bg2"/>
                </a:solidFill>
              </a:rPr>
              <a:t>  </a:t>
            </a:r>
            <a:br>
              <a:rPr lang="en-US" dirty="0" smtClean="0">
                <a:solidFill>
                  <a:schemeClr val="bg2"/>
                </a:solidFill>
              </a:rPr>
            </a:br>
            <a:endParaRPr lang="en-US" dirty="0" smtClean="0">
              <a:solidFill>
                <a:schemeClr val="bg2"/>
              </a:solidFill>
            </a:endParaRPr>
          </a:p>
          <a:p>
            <a:r>
              <a:rPr lang="en-US" dirty="0" smtClean="0">
                <a:solidFill>
                  <a:schemeClr val="bg2"/>
                </a:solidFill>
              </a:rPr>
              <a:t>By February 1</a:t>
            </a:r>
            <a:r>
              <a:rPr lang="en-US" baseline="30000" dirty="0" smtClean="0">
                <a:solidFill>
                  <a:schemeClr val="bg2"/>
                </a:solidFill>
              </a:rPr>
              <a:t>st</a:t>
            </a:r>
            <a:r>
              <a:rPr lang="en-US" dirty="0" smtClean="0">
                <a:solidFill>
                  <a:schemeClr val="bg2"/>
                </a:solidFill>
              </a:rPr>
              <a:t> , GSU will make a decision to cancel or move forward with the program</a:t>
            </a:r>
            <a:br>
              <a:rPr lang="en-US" dirty="0" smtClean="0">
                <a:solidFill>
                  <a:schemeClr val="bg2"/>
                </a:solidFill>
              </a:rPr>
            </a:br>
            <a:endParaRPr lang="en-US" dirty="0" smtClean="0">
              <a:solidFill>
                <a:schemeClr val="bg2"/>
              </a:solidFill>
            </a:endParaRPr>
          </a:p>
          <a:p>
            <a:r>
              <a:rPr lang="en-US" dirty="0" smtClean="0">
                <a:solidFill>
                  <a:schemeClr val="bg2"/>
                </a:solidFill>
              </a:rPr>
              <a:t>At that time, students will have the option to receive a full refund or  purchase Cancel for Any Reason or Interrupt for Any Reason insurance</a:t>
            </a:r>
          </a:p>
          <a:p>
            <a:endParaRPr lang="en-US" dirty="0" smtClean="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1576918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49" name="Google Shape;349;p38"/>
          <p:cNvSpPr txBox="1">
            <a:spLocks noGrp="1"/>
          </p:cNvSpPr>
          <p:nvPr>
            <p:ph type="title"/>
          </p:nvPr>
        </p:nvSpPr>
        <p:spPr>
          <a:xfrm>
            <a:off x="907505" y="505263"/>
            <a:ext cx="14091073" cy="811944"/>
          </a:xfrm>
          <a:prstGeom prst="rect">
            <a:avLst/>
          </a:prstGeom>
          <a:noFill/>
          <a:ln>
            <a:noFill/>
          </a:ln>
        </p:spPr>
        <p:txBody>
          <a:bodyPr spcFirstLastPara="1" wrap="square" lIns="0" tIns="0" rIns="0" bIns="0" anchor="ctr" anchorCtr="0">
            <a:noAutofit/>
          </a:bodyPr>
          <a:lstStyle/>
          <a:p>
            <a:pPr>
              <a:buClr>
                <a:srgbClr val="3B3D40"/>
              </a:buClr>
              <a:buSzPts val="900"/>
            </a:pPr>
            <a:r>
              <a:rPr lang="en-US" sz="3599">
                <a:solidFill>
                  <a:srgbClr val="3B3D40"/>
                </a:solidFill>
              </a:rPr>
              <a:t>PUBLIC HEALTH BRIGADES INFO SESSION – CONTACT INFORMATION</a:t>
            </a:r>
            <a:endParaRPr sz="3699">
              <a:solidFill>
                <a:srgbClr val="3B3D40"/>
              </a:solidFill>
            </a:endParaRPr>
          </a:p>
        </p:txBody>
      </p:sp>
      <p:cxnSp>
        <p:nvCxnSpPr>
          <p:cNvPr id="350" name="Google Shape;350;p38"/>
          <p:cNvCxnSpPr/>
          <p:nvPr/>
        </p:nvCxnSpPr>
        <p:spPr>
          <a:xfrm>
            <a:off x="20914397"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51" name="Google Shape;351;p38"/>
          <p:cNvSpPr txBox="1"/>
          <p:nvPr/>
        </p:nvSpPr>
        <p:spPr>
          <a:xfrm>
            <a:off x="13430084" y="2009692"/>
            <a:ext cx="8206020" cy="7996475"/>
          </a:xfrm>
          <a:prstGeom prst="rect">
            <a:avLst/>
          </a:prstGeom>
          <a:noFill/>
          <a:ln>
            <a:noFill/>
          </a:ln>
        </p:spPr>
        <p:txBody>
          <a:bodyPr spcFirstLastPara="1" wrap="square" lIns="91401" tIns="45688" rIns="91401" bIns="45688" anchor="t" anchorCtr="0">
            <a:noAutofit/>
          </a:bodyPr>
          <a:lstStyle/>
          <a:p>
            <a:pPr lvl="2">
              <a:buClr>
                <a:srgbClr val="2F2F2F"/>
              </a:buClr>
              <a:buSzPts val="3200"/>
            </a:pPr>
            <a:r>
              <a:rPr lang="en-US" sz="3199" b="1" dirty="0">
                <a:solidFill>
                  <a:srgbClr val="F06B1A"/>
                </a:solidFill>
                <a:latin typeface="Source Sans Pro"/>
                <a:ea typeface="Source Sans Pro"/>
                <a:cs typeface="Source Sans Pro"/>
                <a:sym typeface="Source Sans Pro"/>
              </a:rPr>
              <a:t>FUNDRAISING</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Traditional Ways: Bake Sales, Ice Cream Sale, etc.</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Reach out to Friends and Family for Donations</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Matching Donation Companies</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Local Businesses</a:t>
            </a:r>
            <a:endParaRPr lang="en-US" dirty="0"/>
          </a:p>
          <a:p>
            <a:pPr marL="38377407" lvl="1" indent="-263446">
              <a:buClr>
                <a:schemeClr val="dk1"/>
              </a:buClr>
              <a:buSzPts val="3200"/>
            </a:pPr>
            <a:endParaRPr sz="3199" dirty="0">
              <a:solidFill>
                <a:srgbClr val="292C2F"/>
              </a:solidFill>
              <a:latin typeface="Source Sans Pro"/>
              <a:ea typeface="Source Sans Pro"/>
              <a:cs typeface="Source Sans Pro"/>
              <a:sym typeface="Source Sans Pro"/>
            </a:endParaRPr>
          </a:p>
        </p:txBody>
      </p:sp>
      <p:cxnSp>
        <p:nvCxnSpPr>
          <p:cNvPr id="352" name="Google Shape;352;p38"/>
          <p:cNvCxnSpPr/>
          <p:nvPr/>
        </p:nvCxnSpPr>
        <p:spPr>
          <a:xfrm>
            <a:off x="11769606"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53" name="Google Shape;353;p38" descr="Bar-PublicHealth-Nicaragua.png"/>
          <p:cNvPicPr preferRelativeResize="0"/>
          <p:nvPr/>
        </p:nvPicPr>
        <p:blipFill rotWithShape="1">
          <a:blip r:embed="rId3">
            <a:alphaModFix/>
          </a:blip>
          <a:srcRect l="-1" r="39888" b="50000"/>
          <a:stretch/>
        </p:blipFill>
        <p:spPr>
          <a:xfrm>
            <a:off x="13612758" y="10241598"/>
            <a:ext cx="6777408" cy="190450"/>
          </a:xfrm>
          <a:prstGeom prst="rect">
            <a:avLst/>
          </a:prstGeom>
          <a:noFill/>
          <a:ln>
            <a:noFill/>
          </a:ln>
        </p:spPr>
      </p:pic>
      <p:sp>
        <p:nvSpPr>
          <p:cNvPr id="354" name="Google Shape;354;p38"/>
          <p:cNvSpPr txBox="1"/>
          <p:nvPr/>
        </p:nvSpPr>
        <p:spPr>
          <a:xfrm>
            <a:off x="961636" y="1774925"/>
            <a:ext cx="10807970" cy="8466011"/>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a:solidFill>
                  <a:srgbClr val="F06B1A"/>
                </a:solidFill>
                <a:latin typeface="Source Sans Pro"/>
                <a:ea typeface="Source Sans Pro"/>
                <a:cs typeface="Source Sans Pro"/>
                <a:sym typeface="Source Sans Pro"/>
              </a:rPr>
              <a:t>FUNDING</a:t>
            </a:r>
            <a:endParaRPr dirty="0"/>
          </a:p>
          <a:p>
            <a:pPr marL="457063" indent="-457063">
              <a:buClr>
                <a:srgbClr val="2F2F2F"/>
              </a:buClr>
              <a:buSzPts val="3200"/>
              <a:buFont typeface="Arial"/>
              <a:buChar char="•"/>
            </a:pPr>
            <a:r>
              <a:rPr lang="en-US" sz="3199" dirty="0">
                <a:solidFill>
                  <a:srgbClr val="2F2F2F"/>
                </a:solidFill>
                <a:latin typeface="Source Sans Pro"/>
                <a:ea typeface="Source Sans Pro"/>
                <a:cs typeface="Source Sans Pro"/>
                <a:sym typeface="Source Sans Pro"/>
              </a:rPr>
              <a:t>Study Abroad Scholarship </a:t>
            </a:r>
            <a:endParaRPr lang="en-US" sz="3199" dirty="0" smtClean="0">
              <a:solidFill>
                <a:srgbClr val="2F2F2F"/>
              </a:solidFill>
              <a:latin typeface="Source Sans Pro"/>
              <a:ea typeface="Source Sans Pro"/>
              <a:cs typeface="Source Sans Pro"/>
              <a:sym typeface="Source Sans Pro"/>
            </a:endParaRPr>
          </a:p>
          <a:p>
            <a:pPr>
              <a:buClr>
                <a:srgbClr val="2F2F2F"/>
              </a:buClr>
              <a:buSzPts val="3200"/>
            </a:pPr>
            <a:r>
              <a:rPr lang="en-US" sz="3199" dirty="0">
                <a:solidFill>
                  <a:srgbClr val="2F2F2F"/>
                </a:solidFill>
                <a:latin typeface="Source Sans Pro"/>
                <a:ea typeface="Source Sans Pro"/>
                <a:cs typeface="Source Sans Pro"/>
                <a:sym typeface="Source Sans Pro"/>
              </a:rPr>
              <a:t>	</a:t>
            </a:r>
            <a:r>
              <a:rPr lang="en-US" sz="3199" dirty="0" smtClean="0">
                <a:solidFill>
                  <a:srgbClr val="2F2F2F"/>
                </a:solidFill>
                <a:latin typeface="Source Sans Pro"/>
                <a:ea typeface="Source Sans Pro"/>
                <a:cs typeface="Source Sans Pro"/>
                <a:sym typeface="Source Sans Pro"/>
              </a:rPr>
              <a:t>- Awards between $250-750</a:t>
            </a:r>
            <a:endParaRPr lang="en-US" sz="3199" dirty="0">
              <a:solidFill>
                <a:srgbClr val="2F2F2F"/>
              </a:solidFill>
              <a:latin typeface="Source Sans Pro"/>
              <a:ea typeface="Source Sans Pro"/>
              <a:cs typeface="Source Sans Pro"/>
              <a:sym typeface="Source Sans Pro"/>
            </a:endParaRPr>
          </a:p>
          <a:p>
            <a:pPr lvl="3">
              <a:buClr>
                <a:srgbClr val="2F2F2F"/>
              </a:buClr>
              <a:buSzPts val="3200"/>
            </a:pPr>
            <a:r>
              <a:rPr lang="en-US" sz="3199" dirty="0" smtClean="0">
                <a:solidFill>
                  <a:srgbClr val="2F2F2F"/>
                </a:solidFill>
                <a:latin typeface="Source Sans Pro"/>
                <a:ea typeface="Source Sans Pro"/>
                <a:cs typeface="Source Sans Pro"/>
                <a:sym typeface="Source Sans Pro"/>
              </a:rPr>
              <a:t>           - Applications due November 15</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a:t>
            </a:r>
          </a:p>
          <a:p>
            <a:pPr>
              <a:buClr>
                <a:srgbClr val="2F2F2F"/>
              </a:buClr>
              <a:buSzPts val="3200"/>
            </a:pPr>
            <a:r>
              <a:rPr lang="en-US" sz="3199" dirty="0">
                <a:solidFill>
                  <a:srgbClr val="2F2F2F"/>
                </a:solidFill>
                <a:latin typeface="Source Sans Pro"/>
                <a:ea typeface="Source Sans Pro"/>
                <a:cs typeface="Source Sans Pro"/>
                <a:sym typeface="Source Sans Pro"/>
              </a:rPr>
              <a:t>	- Complete scholarship form</a:t>
            </a:r>
            <a:endParaRPr dirty="0"/>
          </a:p>
          <a:p>
            <a:pPr lvl="1">
              <a:buClr>
                <a:srgbClr val="2F2F2F"/>
              </a:buClr>
              <a:buSzPts val="3200"/>
            </a:pPr>
            <a:r>
              <a:rPr lang="en-US" sz="3199" dirty="0">
                <a:solidFill>
                  <a:srgbClr val="2F2F2F"/>
                </a:solidFill>
                <a:latin typeface="Source Sans Pro"/>
                <a:ea typeface="Source Sans Pro"/>
                <a:cs typeface="Source Sans Pro"/>
                <a:sym typeface="Source Sans Pro"/>
              </a:rPr>
              <a:t>	- 2 Academic/Professional Letters of Recommendation</a:t>
            </a:r>
            <a:endParaRPr dirty="0"/>
          </a:p>
          <a:p>
            <a:pPr lvl="1">
              <a:buClr>
                <a:srgbClr val="2F2F2F"/>
              </a:buClr>
              <a:buSzPts val="3200"/>
            </a:pPr>
            <a:r>
              <a:rPr lang="en-US" sz="3199" dirty="0">
                <a:solidFill>
                  <a:srgbClr val="2F2F2F"/>
                </a:solidFill>
                <a:latin typeface="Source Sans Pro"/>
                <a:ea typeface="Source Sans Pro"/>
                <a:cs typeface="Source Sans Pro"/>
                <a:sym typeface="Source Sans Pro"/>
              </a:rPr>
              <a:t>	- 500-1000 Word Study Abroad Essay with follow-up </a:t>
            </a:r>
            <a:r>
              <a:rPr lang="en-US" sz="3199" dirty="0" smtClean="0">
                <a:solidFill>
                  <a:srgbClr val="2F2F2F"/>
                </a:solidFill>
                <a:latin typeface="Source Sans Pro"/>
                <a:ea typeface="Source Sans Pro"/>
                <a:cs typeface="Source Sans Pro"/>
                <a:sym typeface="Source Sans Pro"/>
              </a:rPr>
              <a:t>	project</a:t>
            </a:r>
            <a:endParaRPr dirty="0"/>
          </a:p>
          <a:p>
            <a:pPr lvl="1">
              <a:buClr>
                <a:srgbClr val="2F2F2F"/>
              </a:buClr>
              <a:buSzPts val="3200"/>
            </a:pPr>
            <a:r>
              <a:rPr lang="en-US" sz="3199" dirty="0">
                <a:solidFill>
                  <a:srgbClr val="2F2F2F"/>
                </a:solidFill>
                <a:latin typeface="Source Sans Pro"/>
                <a:ea typeface="Source Sans Pro"/>
                <a:cs typeface="Source Sans Pro"/>
                <a:sym typeface="Source Sans Pro"/>
              </a:rPr>
              <a:t>	- Resume </a:t>
            </a:r>
            <a:endParaRPr dirty="0"/>
          </a:p>
          <a:p>
            <a:pPr marL="914126"/>
            <a:endParaRPr sz="3199" dirty="0">
              <a:solidFill>
                <a:srgbClr val="2F2F2F"/>
              </a:solidFill>
              <a:latin typeface="Source Sans Pro"/>
              <a:ea typeface="Source Sans Pro"/>
              <a:cs typeface="Source Sans Pro"/>
              <a:sym typeface="Source Sans Pro"/>
            </a:endParaRPr>
          </a:p>
          <a:p>
            <a:pPr marL="457063" lvl="2" indent="-457063">
              <a:buClr>
                <a:srgbClr val="2F2F2F"/>
              </a:buClr>
              <a:buSzPts val="3200"/>
              <a:buFont typeface="Source Sans Pro"/>
              <a:buChar char="•"/>
            </a:pPr>
            <a:r>
              <a:rPr lang="en-US" sz="3199" dirty="0" smtClean="0">
                <a:solidFill>
                  <a:srgbClr val="2F2F2F"/>
                </a:solidFill>
                <a:latin typeface="Source Sans Pro"/>
                <a:ea typeface="Source Sans Pro"/>
                <a:cs typeface="Source Sans Pro"/>
                <a:sym typeface="Source Sans Pro"/>
              </a:rPr>
              <a:t>Student </a:t>
            </a:r>
            <a:r>
              <a:rPr lang="en-US" sz="3199" dirty="0">
                <a:solidFill>
                  <a:srgbClr val="2F2F2F"/>
                </a:solidFill>
                <a:latin typeface="Source Sans Pro"/>
                <a:ea typeface="Source Sans Pro"/>
                <a:cs typeface="Source Sans Pro"/>
                <a:sym typeface="Source Sans Pro"/>
              </a:rPr>
              <a:t>Leader Grants </a:t>
            </a:r>
            <a:r>
              <a:rPr lang="en-US" sz="3199" dirty="0" smtClean="0">
                <a:solidFill>
                  <a:srgbClr val="2F2F2F"/>
                </a:solidFill>
                <a:latin typeface="Source Sans Pro"/>
                <a:ea typeface="Source Sans Pro"/>
                <a:cs typeface="Source Sans Pro"/>
                <a:sym typeface="Source Sans Pro"/>
              </a:rPr>
              <a:t>(3 grants of $250 </a:t>
            </a:r>
            <a:r>
              <a:rPr lang="en-US" sz="3199" dirty="0">
                <a:solidFill>
                  <a:srgbClr val="2F2F2F"/>
                </a:solidFill>
                <a:latin typeface="Source Sans Pro"/>
                <a:ea typeface="Source Sans Pro"/>
                <a:cs typeface="Source Sans Pro"/>
                <a:sym typeface="Source Sans Pro"/>
              </a:rPr>
              <a:t>each</a:t>
            </a:r>
            <a:r>
              <a:rPr lang="en-US" sz="3199" dirty="0" smtClean="0">
                <a:solidFill>
                  <a:srgbClr val="2F2F2F"/>
                </a:solidFill>
                <a:latin typeface="Source Sans Pro"/>
                <a:ea typeface="Source Sans Pro"/>
                <a:cs typeface="Source Sans Pro"/>
                <a:sym typeface="Source Sans Pro"/>
              </a:rPr>
              <a:t>)</a:t>
            </a:r>
          </a:p>
          <a:p>
            <a:pPr marL="457063" lvl="2" indent="-457063">
              <a:buClr>
                <a:srgbClr val="2F2F2F"/>
              </a:buClr>
              <a:buSzPts val="3200"/>
              <a:buFont typeface="Source Sans Pro"/>
              <a:buChar char="•"/>
            </a:pPr>
            <a:r>
              <a:rPr lang="en-US" sz="3199" dirty="0" smtClean="0">
                <a:solidFill>
                  <a:srgbClr val="2F2F2F"/>
                </a:solidFill>
                <a:latin typeface="Source Sans Pro"/>
                <a:ea typeface="Source Sans Pro"/>
                <a:cs typeface="Source Sans Pro"/>
                <a:sym typeface="Source Sans Pro"/>
              </a:rPr>
              <a:t>Dr. Phyllis West Global Service Learning Scholarship (one full scholarship for chosen First-Generation student who has never left the U.S.)</a:t>
            </a:r>
            <a:endParaRPr sz="3199" dirty="0">
              <a:solidFill>
                <a:srgbClr val="2F2F2F"/>
              </a:solidFill>
              <a:latin typeface="Source Sans Pro"/>
              <a:ea typeface="Source Sans Pro"/>
              <a:cs typeface="Source Sans Pro"/>
              <a:sym typeface="Source Sans Pro"/>
            </a:endParaRPr>
          </a:p>
          <a:p>
            <a:pPr lvl="2">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457063">
              <a:buClr>
                <a:srgbClr val="2F2F2F"/>
              </a:buClr>
              <a:buSzPts val="3200"/>
              <a:buFont typeface="Arial"/>
              <a:buChar char="•"/>
            </a:pPr>
            <a:r>
              <a:rPr lang="en-US" sz="3199" dirty="0">
                <a:solidFill>
                  <a:srgbClr val="2F2F2F"/>
                </a:solidFill>
                <a:latin typeface="Source Sans Pro"/>
                <a:ea typeface="Source Sans Pro"/>
                <a:cs typeface="Source Sans Pro"/>
                <a:sym typeface="Source Sans Pro"/>
              </a:rPr>
              <a:t>Financial Aid Refunds (if applicable) </a:t>
            </a:r>
          </a:p>
          <a:p>
            <a:pPr marL="457063" lvl="2" indent="-457063">
              <a:buClr>
                <a:srgbClr val="2F2F2F"/>
              </a:buClr>
              <a:buSzPts val="3200"/>
              <a:buFont typeface="Source Sans Pro"/>
              <a:buChar char="•"/>
            </a:pPr>
            <a:r>
              <a:rPr lang="en-US" sz="3199" dirty="0">
                <a:solidFill>
                  <a:srgbClr val="2F2F2F"/>
                </a:solidFill>
                <a:latin typeface="Source Sans Pro"/>
                <a:ea typeface="Source Sans Pro"/>
                <a:cs typeface="Source Sans Pro"/>
                <a:sym typeface="Source Sans Pro"/>
              </a:rPr>
              <a:t>Student Life Travel Grant (if applicable)</a:t>
            </a:r>
          </a:p>
          <a:p>
            <a:pPr lvl="2">
              <a:buClr>
                <a:srgbClr val="2F2F2F"/>
              </a:buClr>
              <a:buSzPts val="3200"/>
            </a:pPr>
            <a:endParaRPr sz="3199" dirty="0">
              <a:solidFill>
                <a:srgbClr val="2F2F2F"/>
              </a:solidFill>
              <a:latin typeface="Source Sans Pro"/>
              <a:ea typeface="Source Sans Pro"/>
              <a:cs typeface="Source Sans Pro"/>
              <a:sym typeface="Source Sans Pro"/>
            </a:endParaRPr>
          </a:p>
          <a:p>
            <a:pPr lvl="2">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253924">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253924">
              <a:buClr>
                <a:srgbClr val="2F2F2F"/>
              </a:buClr>
              <a:buSzPts val="3200"/>
            </a:pPr>
            <a:endParaRPr sz="3199" dirty="0">
              <a:solidFill>
                <a:srgbClr val="2F2F2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594857418"/>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your passport book</a:t>
            </a:r>
            <a:br>
              <a:rPr lang="en-US" dirty="0" smtClean="0"/>
            </a:br>
            <a:r>
              <a:rPr lang="en-US" dirty="0" smtClean="0"/>
              <a:t>@ your local post office</a:t>
            </a:r>
            <a:endParaRPr lang="en-US" dirty="0"/>
          </a:p>
        </p:txBody>
      </p:sp>
      <p:sp>
        <p:nvSpPr>
          <p:cNvPr id="3" name="Content Placeholder 2"/>
          <p:cNvSpPr>
            <a:spLocks noGrp="1"/>
          </p:cNvSpPr>
          <p:nvPr>
            <p:ph idx="1"/>
          </p:nvPr>
        </p:nvSpPr>
        <p:spPr>
          <a:xfrm>
            <a:off x="830992" y="4080314"/>
            <a:ext cx="23139756" cy="9110400"/>
          </a:xfrm>
        </p:spPr>
        <p:txBody>
          <a:bodyPr/>
          <a:lstStyle/>
          <a:p>
            <a:r>
              <a:rPr lang="en-US" dirty="0">
                <a:solidFill>
                  <a:schemeClr val="bg2"/>
                </a:solidFill>
              </a:rPr>
              <a:t>Passport application</a:t>
            </a:r>
          </a:p>
          <a:p>
            <a:r>
              <a:rPr lang="en-US" dirty="0">
                <a:solidFill>
                  <a:schemeClr val="bg2"/>
                </a:solidFill>
              </a:rPr>
              <a:t>Passport </a:t>
            </a:r>
            <a:r>
              <a:rPr lang="en-US" dirty="0" smtClean="0">
                <a:solidFill>
                  <a:schemeClr val="bg2"/>
                </a:solidFill>
              </a:rPr>
              <a:t>photos</a:t>
            </a:r>
            <a:endParaRPr lang="en-US" dirty="0">
              <a:solidFill>
                <a:schemeClr val="bg2"/>
              </a:solidFill>
            </a:endParaRPr>
          </a:p>
          <a:p>
            <a:r>
              <a:rPr lang="en-US" dirty="0">
                <a:solidFill>
                  <a:schemeClr val="bg2"/>
                </a:solidFill>
              </a:rPr>
              <a:t>Proof of U.S. Citizenship (birth certificate)</a:t>
            </a:r>
          </a:p>
          <a:p>
            <a:r>
              <a:rPr lang="en-US" dirty="0" smtClean="0">
                <a:solidFill>
                  <a:schemeClr val="bg2"/>
                </a:solidFill>
              </a:rPr>
              <a:t>ID (dri</a:t>
            </a:r>
            <a:r>
              <a:rPr lang="en-US" dirty="0" smtClean="0">
                <a:solidFill>
                  <a:schemeClr val="bg2"/>
                </a:solidFill>
              </a:rPr>
              <a:t>ver’s license, state ID)</a:t>
            </a:r>
            <a:endParaRPr lang="en-US" dirty="0">
              <a:solidFill>
                <a:schemeClr val="bg2"/>
              </a:solidFill>
            </a:endParaRPr>
          </a:p>
          <a:p>
            <a:r>
              <a:rPr lang="en-US" dirty="0" smtClean="0">
                <a:solidFill>
                  <a:schemeClr val="bg2"/>
                </a:solidFill>
              </a:rPr>
              <a:t>Personal Check/Money Order</a:t>
            </a:r>
          </a:p>
          <a:p>
            <a:pPr lvl="1"/>
            <a:r>
              <a:rPr lang="en-US" dirty="0" smtClean="0">
                <a:solidFill>
                  <a:schemeClr val="bg2"/>
                </a:solidFill>
              </a:rPr>
              <a:t>$35 Administrative Fee</a:t>
            </a:r>
          </a:p>
          <a:p>
            <a:pPr lvl="1"/>
            <a:r>
              <a:rPr lang="en-US" dirty="0" smtClean="0">
                <a:solidFill>
                  <a:schemeClr val="bg2"/>
                </a:solidFill>
              </a:rPr>
              <a:t>$110 Passport Book - 11 </a:t>
            </a:r>
            <a:r>
              <a:rPr lang="en-US" dirty="0">
                <a:solidFill>
                  <a:schemeClr val="bg2"/>
                </a:solidFill>
              </a:rPr>
              <a:t>weeks</a:t>
            </a:r>
          </a:p>
          <a:p>
            <a:pPr lvl="1"/>
            <a:r>
              <a:rPr lang="en-US" dirty="0" smtClean="0">
                <a:solidFill>
                  <a:schemeClr val="bg2"/>
                </a:solidFill>
              </a:rPr>
              <a:t>$60 Expedite - 7 weeks</a:t>
            </a:r>
          </a:p>
          <a:p>
            <a:pPr lvl="1"/>
            <a:r>
              <a:rPr lang="en-US" dirty="0" smtClean="0">
                <a:solidFill>
                  <a:schemeClr val="bg2"/>
                </a:solidFill>
              </a:rPr>
              <a:t>$17.56 – 1-2 Day shipping</a:t>
            </a:r>
            <a:endParaRPr lang="en-US" dirty="0">
              <a:solidFill>
                <a:schemeClr val="bg2"/>
              </a:solidFill>
            </a:endParaRPr>
          </a:p>
          <a:p>
            <a:endParaRPr lang="en-US" dirty="0"/>
          </a:p>
        </p:txBody>
      </p:sp>
      <p:pic>
        <p:nvPicPr>
          <p:cNvPr id="8194" name="Picture 2" descr="Passport Services | U.S. Embassy &amp;amp; Consulate in Portu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113" y="6411996"/>
            <a:ext cx="9141439" cy="5484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38630" y="4104057"/>
            <a:ext cx="6941324" cy="2307939"/>
          </a:xfrm>
          <a:prstGeom prst="rect">
            <a:avLst/>
          </a:prstGeom>
          <a:noFill/>
        </p:spPr>
        <p:txBody>
          <a:bodyPr wrap="none" rtlCol="0">
            <a:spAutoFit/>
          </a:bodyPr>
          <a:lstStyle/>
          <a:p>
            <a:r>
              <a:rPr lang="en-US" sz="4799" b="1" i="1" dirty="0">
                <a:solidFill>
                  <a:srgbClr val="FF0000"/>
                </a:solidFill>
              </a:rPr>
              <a:t>Passport Day at GSU</a:t>
            </a:r>
            <a:br>
              <a:rPr lang="en-US" sz="4799" b="1" i="1" dirty="0">
                <a:solidFill>
                  <a:srgbClr val="FF0000"/>
                </a:solidFill>
              </a:rPr>
            </a:br>
            <a:r>
              <a:rPr lang="en-US" sz="4799" b="1" i="1" dirty="0">
                <a:solidFill>
                  <a:srgbClr val="FF0000"/>
                </a:solidFill>
              </a:rPr>
              <a:t>Monday, November 8</a:t>
            </a:r>
            <a:r>
              <a:rPr lang="en-US" sz="4799" b="1" i="1" baseline="30000" dirty="0">
                <a:solidFill>
                  <a:srgbClr val="FF0000"/>
                </a:solidFill>
              </a:rPr>
              <a:t>th</a:t>
            </a:r>
            <a:r>
              <a:rPr lang="en-US" sz="4799" b="1" i="1" dirty="0">
                <a:solidFill>
                  <a:srgbClr val="FF0000"/>
                </a:solidFill>
              </a:rPr>
              <a:t> </a:t>
            </a:r>
            <a:br>
              <a:rPr lang="en-US" sz="4799" b="1" i="1" dirty="0">
                <a:solidFill>
                  <a:srgbClr val="FF0000"/>
                </a:solidFill>
              </a:rPr>
            </a:br>
            <a:r>
              <a:rPr lang="en-US" sz="4799" b="1" i="1" dirty="0">
                <a:solidFill>
                  <a:srgbClr val="FF0000"/>
                </a:solidFill>
              </a:rPr>
              <a:t>10:00 a.m. – 2:00 p.m. </a:t>
            </a:r>
          </a:p>
        </p:txBody>
      </p:sp>
      <p:sp>
        <p:nvSpPr>
          <p:cNvPr id="5" name="TextBox 4"/>
          <p:cNvSpPr txBox="1"/>
          <p:nvPr/>
        </p:nvSpPr>
        <p:spPr>
          <a:xfrm>
            <a:off x="17029423" y="6927354"/>
            <a:ext cx="6759737" cy="3416320"/>
          </a:xfrm>
          <a:prstGeom prst="rect">
            <a:avLst/>
          </a:prstGeom>
          <a:noFill/>
        </p:spPr>
        <p:txBody>
          <a:bodyPr wrap="square" rtlCol="0">
            <a:spAutoFit/>
          </a:bodyPr>
          <a:lstStyle/>
          <a:p>
            <a:pPr algn="ctr"/>
            <a:r>
              <a:rPr lang="en-US" sz="3600" dirty="0" smtClean="0"/>
              <a:t>Students planning to travel to Ghana should apply for their passport by </a:t>
            </a:r>
            <a:r>
              <a:rPr lang="en-US" sz="3600" dirty="0" smtClean="0"/>
              <a:t>December </a:t>
            </a:r>
            <a:r>
              <a:rPr lang="en-US" sz="3600" dirty="0" smtClean="0"/>
              <a:t>15</a:t>
            </a:r>
            <a:r>
              <a:rPr lang="en-US" sz="3600" baseline="30000" dirty="0" smtClean="0"/>
              <a:t>th</a:t>
            </a:r>
            <a:r>
              <a:rPr lang="en-US" sz="3600" dirty="0" smtClean="0"/>
              <a:t> for regular processing or by </a:t>
            </a:r>
            <a:r>
              <a:rPr lang="en-US" sz="3600" dirty="0" smtClean="0"/>
              <a:t>January 15</a:t>
            </a:r>
            <a:r>
              <a:rPr lang="en-US" sz="3600" baseline="30000" dirty="0" smtClean="0"/>
              <a:t>th</a:t>
            </a:r>
            <a:r>
              <a:rPr lang="en-US" sz="3600" dirty="0" smtClean="0"/>
              <a:t> for </a:t>
            </a:r>
            <a:r>
              <a:rPr lang="en-US" sz="3600" dirty="0" smtClean="0"/>
              <a:t>expedited service.</a:t>
            </a:r>
            <a:endParaRPr lang="en-US" sz="3600" dirty="0"/>
          </a:p>
        </p:txBody>
      </p:sp>
      <p:sp>
        <p:nvSpPr>
          <p:cNvPr id="6" name="Rectangle 5"/>
          <p:cNvSpPr/>
          <p:nvPr/>
        </p:nvSpPr>
        <p:spPr>
          <a:xfrm>
            <a:off x="13570144" y="11952768"/>
            <a:ext cx="10400604" cy="461665"/>
          </a:xfrm>
          <a:prstGeom prst="rect">
            <a:avLst/>
          </a:prstGeom>
        </p:spPr>
        <p:txBody>
          <a:bodyPr wrap="none">
            <a:spAutoFit/>
          </a:bodyPr>
          <a:lstStyle/>
          <a:p>
            <a:r>
              <a:rPr lang="en-US" sz="2400" b="1" dirty="0">
                <a:solidFill>
                  <a:srgbClr val="333333"/>
                </a:solidFill>
                <a:latin typeface="Arial" panose="020B0604020202020204" pitchFamily="34" charset="0"/>
              </a:rPr>
              <a:t>For full application instructions, please visit the </a:t>
            </a:r>
            <a:r>
              <a:rPr lang="en-US" sz="2400" b="1" u="sng" dirty="0">
                <a:solidFill>
                  <a:srgbClr val="23527C"/>
                </a:solidFill>
                <a:latin typeface="Arial" panose="020B0604020202020204" pitchFamily="34" charset="0"/>
                <a:hlinkClick r:id="rId3"/>
              </a:rPr>
              <a:t>Government Website</a:t>
            </a:r>
            <a:r>
              <a:rPr lang="en-US" sz="2400" b="1" dirty="0">
                <a:solidFill>
                  <a:srgbClr val="333333"/>
                </a:solidFill>
                <a:latin typeface="Arial" panose="020B0604020202020204" pitchFamily="34" charset="0"/>
              </a:rPr>
              <a:t>.</a:t>
            </a:r>
            <a:endParaRPr lang="en-US" sz="2400" dirty="0"/>
          </a:p>
        </p:txBody>
      </p:sp>
    </p:spTree>
    <p:extLst>
      <p:ext uri="{BB962C8B-B14F-4D97-AF65-F5344CB8AC3E}">
        <p14:creationId xmlns:p14="http://schemas.microsoft.com/office/powerpoint/2010/main" val="178795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9"/>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60" name="Google Shape;360;p39"/>
          <p:cNvSpPr txBox="1">
            <a:spLocks noGrp="1"/>
          </p:cNvSpPr>
          <p:nvPr>
            <p:ph type="title"/>
          </p:nvPr>
        </p:nvSpPr>
        <p:spPr>
          <a:xfrm>
            <a:off x="907504" y="505263"/>
            <a:ext cx="14582460" cy="811944"/>
          </a:xfrm>
          <a:prstGeom prst="rect">
            <a:avLst/>
          </a:prstGeom>
          <a:noFill/>
          <a:ln>
            <a:noFill/>
          </a:ln>
        </p:spPr>
        <p:txBody>
          <a:bodyPr spcFirstLastPara="1" wrap="square" lIns="0" tIns="0" rIns="0" bIns="0" anchor="ctr" anchorCtr="0">
            <a:noAutofit/>
          </a:bodyPr>
          <a:lstStyle/>
          <a:p>
            <a:pPr>
              <a:buClr>
                <a:srgbClr val="3B3D40"/>
              </a:buClr>
              <a:buSzPts val="900"/>
            </a:pPr>
            <a:r>
              <a:rPr lang="en-US" sz="3599">
                <a:solidFill>
                  <a:srgbClr val="3B3D40"/>
                </a:solidFill>
              </a:rPr>
              <a:t>PUBLIC HEALTH BRIGADES INFO SESSION – JOIN THE NEXT BRIGADE</a:t>
            </a:r>
            <a:endParaRPr sz="3699">
              <a:solidFill>
                <a:srgbClr val="3B3D40"/>
              </a:solidFill>
            </a:endParaRPr>
          </a:p>
        </p:txBody>
      </p:sp>
      <p:cxnSp>
        <p:nvCxnSpPr>
          <p:cNvPr id="361" name="Google Shape;361;p39"/>
          <p:cNvCxnSpPr/>
          <p:nvPr/>
        </p:nvCxnSpPr>
        <p:spPr>
          <a:xfrm>
            <a:off x="20911926"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63" name="Google Shape;363;p39"/>
          <p:cNvSpPr txBox="1"/>
          <p:nvPr/>
        </p:nvSpPr>
        <p:spPr>
          <a:xfrm>
            <a:off x="12694347" y="1312225"/>
            <a:ext cx="10140059" cy="11149846"/>
          </a:xfrm>
          <a:prstGeom prst="rect">
            <a:avLst/>
          </a:prstGeom>
          <a:noFill/>
          <a:ln>
            <a:noFill/>
          </a:ln>
        </p:spPr>
        <p:txBody>
          <a:bodyPr spcFirstLastPara="1" wrap="square" lIns="91401" tIns="45688" rIns="91401" bIns="45688" anchor="t" anchorCtr="0">
            <a:noAutofit/>
          </a:bodyPr>
          <a:lstStyle/>
          <a:p>
            <a:pPr marL="514196" indent="-514196">
              <a:buClr>
                <a:srgbClr val="2F2F2F"/>
              </a:buClr>
              <a:buSzPts val="3200"/>
              <a:buFont typeface="Source Sans Pro"/>
              <a:buAutoNum type="arabicPeriod"/>
            </a:pP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Apply for </a:t>
            </a:r>
            <a:r>
              <a:rPr lang="en-US" sz="3199" dirty="0" smtClean="0">
                <a:solidFill>
                  <a:srgbClr val="2F2F2F"/>
                </a:solidFill>
                <a:latin typeface="Source Sans Pro"/>
                <a:ea typeface="Source Sans Pro"/>
                <a:cs typeface="Source Sans Pro"/>
                <a:sym typeface="Source Sans Pro"/>
              </a:rPr>
              <a:t>passport</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Fill </a:t>
            </a:r>
            <a:r>
              <a:rPr lang="en-US" sz="3199" dirty="0">
                <a:solidFill>
                  <a:srgbClr val="2F2F2F"/>
                </a:solidFill>
                <a:latin typeface="Source Sans Pro"/>
                <a:ea typeface="Source Sans Pro"/>
                <a:cs typeface="Source Sans Pro"/>
                <a:sym typeface="Source Sans Pro"/>
              </a:rPr>
              <a:t>out application form </a:t>
            </a:r>
            <a:r>
              <a:rPr lang="en-US" sz="3199" dirty="0" smtClean="0">
                <a:solidFill>
                  <a:srgbClr val="2F2F2F"/>
                </a:solidFill>
                <a:latin typeface="Source Sans Pro"/>
                <a:ea typeface="Source Sans Pro"/>
                <a:cs typeface="Source Sans Pro"/>
                <a:sym typeface="Source Sans Pro"/>
              </a:rPr>
              <a:t>and apply for grants/scholarships by Nov. 21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endParaRPr dirty="0"/>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Conduct Interview for acceptance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Pay first deposit by Dec.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(or upon acceptance)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Apply for Study Abroad Scholarship by Dec.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Attend welcome meeting (TBD Dec. 13-17)</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Pay second payment by Jan. 15</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b="1" dirty="0" smtClean="0">
                <a:solidFill>
                  <a:srgbClr val="2F2F2F"/>
                </a:solidFill>
                <a:latin typeface="Source Sans Pro"/>
                <a:ea typeface="Source Sans Pro"/>
                <a:cs typeface="Source Sans Pro"/>
                <a:sym typeface="Source Sans Pro"/>
              </a:rPr>
              <a:t>Pay non-refundable payment by Feb. 1</a:t>
            </a:r>
            <a:r>
              <a:rPr lang="en-US" sz="3199" b="1" baseline="30000" dirty="0" smtClean="0">
                <a:solidFill>
                  <a:srgbClr val="2F2F2F"/>
                </a:solidFill>
                <a:latin typeface="Source Sans Pro"/>
                <a:ea typeface="Source Sans Pro"/>
                <a:cs typeface="Source Sans Pro"/>
                <a:sym typeface="Source Sans Pro"/>
              </a:rPr>
              <a:t>st</a:t>
            </a:r>
            <a:r>
              <a:rPr lang="en-US" sz="3199" b="1"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Confirm program and flights in February</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Purchase Cancel For Any Reason Insurance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Pre-Brigade </a:t>
            </a:r>
            <a:r>
              <a:rPr lang="en-US" sz="3199" dirty="0">
                <a:solidFill>
                  <a:srgbClr val="2F2F2F"/>
                </a:solidFill>
                <a:latin typeface="Source Sans Pro"/>
                <a:ea typeface="Source Sans Pro"/>
                <a:cs typeface="Source Sans Pro"/>
                <a:sym typeface="Source Sans Pro"/>
              </a:rPr>
              <a:t>Curriculum</a:t>
            </a:r>
            <a:endParaRPr lang="en-US" sz="3200"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Submit visa </a:t>
            </a:r>
            <a:r>
              <a:rPr lang="en-US" sz="3199" dirty="0" smtClean="0">
                <a:solidFill>
                  <a:srgbClr val="2F2F2F"/>
                </a:solidFill>
                <a:latin typeface="Source Sans Pro"/>
                <a:ea typeface="Source Sans Pro"/>
                <a:cs typeface="Source Sans Pro"/>
                <a:sym typeface="Source Sans Pro"/>
              </a:rPr>
              <a:t>documents (March)</a:t>
            </a:r>
            <a:endParaRPr lang="en-US" sz="3199" dirty="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Research </a:t>
            </a:r>
            <a:r>
              <a:rPr lang="en-US" sz="3199" dirty="0">
                <a:solidFill>
                  <a:srgbClr val="2F2F2F"/>
                </a:solidFill>
                <a:latin typeface="Source Sans Pro"/>
                <a:ea typeface="Source Sans Pro"/>
                <a:cs typeface="Source Sans Pro"/>
                <a:sym typeface="Source Sans Pro"/>
              </a:rPr>
              <a:t>vaccine info </a:t>
            </a: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Apply </a:t>
            </a:r>
            <a:r>
              <a:rPr lang="en-US" sz="3199" dirty="0">
                <a:solidFill>
                  <a:srgbClr val="2F2F2F"/>
                </a:solidFill>
                <a:latin typeface="Source Sans Pro"/>
                <a:ea typeface="Source Sans Pro"/>
                <a:cs typeface="Source Sans Pro"/>
                <a:sym typeface="Source Sans Pro"/>
              </a:rPr>
              <a:t>for </a:t>
            </a:r>
            <a:r>
              <a:rPr lang="en-US" sz="3199" dirty="0" smtClean="0">
                <a:solidFill>
                  <a:srgbClr val="2F2F2F"/>
                </a:solidFill>
                <a:latin typeface="Source Sans Pro"/>
                <a:ea typeface="Source Sans Pro"/>
                <a:cs typeface="Source Sans Pro"/>
                <a:sym typeface="Source Sans Pro"/>
              </a:rPr>
              <a:t>external Scholarships (March)</a:t>
            </a:r>
            <a:endParaRPr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Pay </a:t>
            </a:r>
            <a:r>
              <a:rPr lang="en-US" sz="3199" dirty="0" smtClean="0">
                <a:solidFill>
                  <a:srgbClr val="2F2F2F"/>
                </a:solidFill>
                <a:latin typeface="Source Sans Pro"/>
                <a:ea typeface="Source Sans Pro"/>
                <a:cs typeface="Source Sans Pro"/>
                <a:sym typeface="Source Sans Pro"/>
              </a:rPr>
              <a:t>fourth payment </a:t>
            </a:r>
            <a:r>
              <a:rPr lang="en-US" sz="3199" dirty="0">
                <a:solidFill>
                  <a:srgbClr val="2F2F2F"/>
                </a:solidFill>
                <a:latin typeface="Source Sans Pro"/>
                <a:ea typeface="Source Sans Pro"/>
                <a:cs typeface="Source Sans Pro"/>
                <a:sym typeface="Source Sans Pro"/>
              </a:rPr>
              <a:t>by March 15</a:t>
            </a:r>
            <a:r>
              <a:rPr lang="en-US" sz="3199" baseline="30000" dirty="0">
                <a:solidFill>
                  <a:srgbClr val="2F2F2F"/>
                </a:solidFill>
                <a:latin typeface="Source Sans Pro"/>
                <a:ea typeface="Source Sans Pro"/>
                <a:cs typeface="Source Sans Pro"/>
                <a:sym typeface="Source Sans Pro"/>
              </a:rPr>
              <a:t>th</a:t>
            </a:r>
            <a:r>
              <a:rPr lang="en-US" sz="3199" dirty="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Fundraise</a:t>
            </a:r>
            <a:endParaRPr sz="3199" dirty="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Get </a:t>
            </a:r>
            <a:r>
              <a:rPr lang="en-US" sz="3199" dirty="0" smtClean="0">
                <a:solidFill>
                  <a:srgbClr val="2F2F2F"/>
                </a:solidFill>
                <a:latin typeface="Source Sans Pro"/>
                <a:ea typeface="Source Sans Pro"/>
                <a:cs typeface="Source Sans Pro"/>
                <a:sym typeface="Source Sans Pro"/>
              </a:rPr>
              <a:t>Vaccinations &amp; Submit proof to OIS</a:t>
            </a:r>
            <a:endParaRPr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Pay Final </a:t>
            </a:r>
            <a:r>
              <a:rPr lang="en-US" sz="3199" dirty="0" smtClean="0">
                <a:solidFill>
                  <a:srgbClr val="2F2F2F"/>
                </a:solidFill>
                <a:latin typeface="Source Sans Pro"/>
                <a:ea typeface="Source Sans Pro"/>
                <a:cs typeface="Source Sans Pro"/>
                <a:sym typeface="Source Sans Pro"/>
              </a:rPr>
              <a:t>Deposit by May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a:solidFill>
                  <a:srgbClr val="2F2F2F"/>
                </a:solidFill>
                <a:latin typeface="Source Sans Pro"/>
                <a:sym typeface="Source Sans Pro"/>
              </a:rPr>
              <a:t> </a:t>
            </a:r>
            <a:r>
              <a:rPr lang="en-US" sz="3199" dirty="0" smtClean="0">
                <a:solidFill>
                  <a:srgbClr val="2F2F2F"/>
                </a:solidFill>
                <a:latin typeface="Source Sans Pro"/>
                <a:sym typeface="Source Sans Pro"/>
              </a:rPr>
              <a:t>Pre-Departure Orientation (May)</a:t>
            </a:r>
            <a:endParaRPr dirty="0"/>
          </a:p>
          <a:p>
            <a:pPr marL="514196" indent="-311057">
              <a:buSzPts val="3200"/>
            </a:pPr>
            <a:endParaRPr sz="3199" dirty="0">
              <a:solidFill>
                <a:srgbClr val="2F2F2F"/>
              </a:solidFill>
              <a:latin typeface="Source Sans Pro"/>
              <a:ea typeface="Source Sans Pro"/>
              <a:cs typeface="Source Sans Pro"/>
              <a:sym typeface="Source Sans Pro"/>
            </a:endParaRPr>
          </a:p>
          <a:p>
            <a:pPr>
              <a:buClr>
                <a:srgbClr val="2F2F2F"/>
              </a:buClr>
              <a:buSzPts val="3200"/>
            </a:pPr>
            <a:endParaRPr sz="3199" dirty="0">
              <a:solidFill>
                <a:srgbClr val="2F2F2F"/>
              </a:solidFill>
              <a:latin typeface="Source Sans Pro"/>
              <a:ea typeface="Source Sans Pro"/>
              <a:cs typeface="Source Sans Pro"/>
              <a:sym typeface="Source Sans Pro"/>
            </a:endParaRPr>
          </a:p>
        </p:txBody>
      </p:sp>
      <p:pic>
        <p:nvPicPr>
          <p:cNvPr id="365" name="Google Shape;365;p39" descr="Bar-PublicHealth-Nicaragua.png"/>
          <p:cNvPicPr preferRelativeResize="0"/>
          <p:nvPr/>
        </p:nvPicPr>
        <p:blipFill rotWithShape="1">
          <a:blip r:embed="rId3">
            <a:alphaModFix/>
          </a:blip>
          <a:srcRect l="-1" r="19030" b="50000"/>
          <a:stretch/>
        </p:blipFill>
        <p:spPr>
          <a:xfrm>
            <a:off x="446049" y="12046432"/>
            <a:ext cx="9129017" cy="190450"/>
          </a:xfrm>
          <a:prstGeom prst="rect">
            <a:avLst/>
          </a:prstGeom>
          <a:noFill/>
          <a:ln>
            <a:noFill/>
          </a:ln>
        </p:spPr>
      </p:pic>
      <p:sp>
        <p:nvSpPr>
          <p:cNvPr id="2" name="Rectangle 1"/>
          <p:cNvSpPr/>
          <p:nvPr/>
        </p:nvSpPr>
        <p:spPr>
          <a:xfrm>
            <a:off x="446049" y="1916557"/>
            <a:ext cx="12667785" cy="9941183"/>
          </a:xfrm>
          <a:prstGeom prst="rect">
            <a:avLst/>
          </a:prstGeom>
        </p:spPr>
        <p:txBody>
          <a:bodyPr wrap="square">
            <a:spAutoFit/>
          </a:bodyPr>
          <a:lstStyle/>
          <a:p>
            <a:pPr>
              <a:buClr>
                <a:srgbClr val="2F2F2F"/>
              </a:buClr>
              <a:buSzPts val="3200"/>
            </a:pPr>
            <a:r>
              <a:rPr lang="en-US" sz="4000" b="1" u="sng" dirty="0" smtClean="0">
                <a:solidFill>
                  <a:srgbClr val="2F2F2F"/>
                </a:solidFill>
                <a:latin typeface="Source Sans Pro"/>
                <a:ea typeface="Source Sans Pro"/>
                <a:cs typeface="Source Sans Pro"/>
                <a:sym typeface="Source Sans Pro"/>
              </a:rPr>
              <a:t>APPLICATION DEADLINES: </a:t>
            </a: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Due November 21</a:t>
            </a:r>
            <a:r>
              <a:rPr lang="en-US" sz="4000" b="1" u="sng" baseline="30000" dirty="0" smtClean="0">
                <a:solidFill>
                  <a:srgbClr val="2F2F2F"/>
                </a:solidFill>
                <a:latin typeface="Source Sans Pro"/>
                <a:ea typeface="Source Sans Pro"/>
                <a:cs typeface="Source Sans Pro"/>
                <a:sym typeface="Source Sans Pro"/>
              </a:rPr>
              <a:t>st</a:t>
            </a:r>
            <a:endParaRPr lang="en-US" sz="4000" b="1" u="sng" dirty="0" smtClean="0">
              <a:solidFill>
                <a:srgbClr val="2F2F2F"/>
              </a:solidFill>
              <a:latin typeface="Source Sans Pro"/>
              <a:ea typeface="Source Sans Pro"/>
              <a:cs typeface="Source Sans Pro"/>
              <a:sym typeface="Source Sans Pro"/>
            </a:endParaRP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Study Abroad Application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Leadership Grant Applications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Dr. Phyllis West Global Service Learning Scholar Application</a:t>
            </a: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
            </a:r>
            <a:br>
              <a:rPr lang="en-US" sz="4000" b="1" u="sng" dirty="0" smtClean="0">
                <a:solidFill>
                  <a:srgbClr val="2F2F2F"/>
                </a:solidFill>
                <a:latin typeface="Source Sans Pro"/>
                <a:ea typeface="Source Sans Pro"/>
                <a:cs typeface="Source Sans Pro"/>
                <a:sym typeface="Source Sans Pro"/>
              </a:rPr>
            </a:br>
            <a:r>
              <a:rPr lang="en-US" sz="4000" b="1" u="sng" dirty="0" smtClean="0">
                <a:solidFill>
                  <a:srgbClr val="2F2F2F"/>
                </a:solidFill>
                <a:latin typeface="Source Sans Pro"/>
                <a:ea typeface="Source Sans Pro"/>
                <a:cs typeface="Source Sans Pro"/>
                <a:sym typeface="Source Sans Pro"/>
              </a:rPr>
              <a:t>Due </a:t>
            </a:r>
            <a:r>
              <a:rPr lang="en-US" sz="4000" b="1" u="sng" dirty="0">
                <a:solidFill>
                  <a:srgbClr val="2F2F2F"/>
                </a:solidFill>
                <a:latin typeface="Source Sans Pro"/>
                <a:ea typeface="Source Sans Pro"/>
                <a:cs typeface="Source Sans Pro"/>
                <a:sym typeface="Source Sans Pro"/>
              </a:rPr>
              <a:t>December 1</a:t>
            </a:r>
            <a:r>
              <a:rPr lang="en-US" sz="4000" b="1" u="sng" baseline="30000" dirty="0">
                <a:solidFill>
                  <a:srgbClr val="2F2F2F"/>
                </a:solidFill>
                <a:latin typeface="Source Sans Pro"/>
                <a:ea typeface="Source Sans Pro"/>
                <a:cs typeface="Source Sans Pro"/>
                <a:sym typeface="Source Sans Pro"/>
              </a:rPr>
              <a:t>st</a:t>
            </a:r>
            <a:r>
              <a:rPr lang="en-US" sz="4000" b="1" u="sng" dirty="0">
                <a:solidFill>
                  <a:srgbClr val="2F2F2F"/>
                </a:solidFill>
                <a:latin typeface="Source Sans Pro"/>
                <a:ea typeface="Source Sans Pro"/>
                <a:cs typeface="Source Sans Pro"/>
                <a:sym typeface="Source Sans Pro"/>
              </a:rPr>
              <a:t>  </a:t>
            </a:r>
          </a:p>
          <a:p>
            <a:pPr marL="742950" indent="-742950">
              <a:buClr>
                <a:srgbClr val="2F2F2F"/>
              </a:buClr>
              <a:buSzPts val="3200"/>
              <a:buAutoNum type="arabicPeriod"/>
            </a:pPr>
            <a:r>
              <a:rPr lang="en-US" sz="4000" dirty="0">
                <a:solidFill>
                  <a:srgbClr val="2F2F2F"/>
                </a:solidFill>
                <a:latin typeface="Source Sans Pro"/>
                <a:ea typeface="Source Sans Pro"/>
                <a:cs typeface="Source Sans Pro"/>
                <a:sym typeface="Source Sans Pro"/>
              </a:rPr>
              <a:t>Study Abroad Scholarship Application</a:t>
            </a:r>
          </a:p>
          <a:p>
            <a:pPr>
              <a:buClr>
                <a:srgbClr val="2F2F2F"/>
              </a:buClr>
              <a:buSzPts val="3200"/>
            </a:pP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PAYMENT DEADLINES:</a:t>
            </a:r>
            <a:endParaRPr lang="en-US" sz="4000" b="1" u="sng" dirty="0">
              <a:solidFill>
                <a:srgbClr val="2F2F2F"/>
              </a:solidFill>
              <a:latin typeface="Source Sans Pro"/>
              <a:ea typeface="Source Sans Pro"/>
              <a:cs typeface="Source Sans Pro"/>
              <a:sym typeface="Source Sans Pro"/>
            </a:endParaRPr>
          </a:p>
          <a:p>
            <a:pPr>
              <a:buClr>
                <a:srgbClr val="2F2F2F"/>
              </a:buClr>
              <a:buSzPts val="3200"/>
            </a:pPr>
            <a:r>
              <a:rPr lang="en-US" sz="4000" dirty="0" smtClean="0">
                <a:solidFill>
                  <a:srgbClr val="2F2F2F"/>
                </a:solidFill>
                <a:latin typeface="Source Sans Pro"/>
                <a:ea typeface="Source Sans Pro"/>
                <a:cs typeface="Source Sans Pro"/>
                <a:sym typeface="Source Sans Pro"/>
              </a:rPr>
              <a:t>First </a:t>
            </a:r>
            <a:r>
              <a:rPr lang="en-US" sz="4000" dirty="0">
                <a:solidFill>
                  <a:srgbClr val="2F2F2F"/>
                </a:solidFill>
                <a:latin typeface="Source Sans Pro"/>
                <a:ea typeface="Source Sans Pro"/>
                <a:cs typeface="Source Sans Pro"/>
                <a:sym typeface="Source Sans Pro"/>
              </a:rPr>
              <a:t>Deposit Due ($250) – Dec. 1</a:t>
            </a:r>
            <a:r>
              <a:rPr lang="en-US" sz="4000" baseline="30000" dirty="0">
                <a:solidFill>
                  <a:srgbClr val="2F2F2F"/>
                </a:solidFill>
                <a:latin typeface="Source Sans Pro"/>
                <a:ea typeface="Source Sans Pro"/>
                <a:cs typeface="Source Sans Pro"/>
                <a:sym typeface="Source Sans Pro"/>
              </a:rPr>
              <a:t>st</a:t>
            </a:r>
            <a:r>
              <a:rPr lang="en-US" sz="4000" dirty="0">
                <a:solidFill>
                  <a:srgbClr val="2F2F2F"/>
                </a:solidFill>
                <a:latin typeface="Source Sans Pro"/>
                <a:ea typeface="Source Sans Pro"/>
                <a:cs typeface="Source Sans Pro"/>
                <a:sym typeface="Source Sans Pro"/>
              </a:rPr>
              <a:t>  </a:t>
            </a:r>
            <a:endParaRPr lang="en-US" sz="4000" dirty="0"/>
          </a:p>
          <a:p>
            <a:pPr>
              <a:buClr>
                <a:srgbClr val="2F2F2F"/>
              </a:buClr>
              <a:buSzPts val="3200"/>
            </a:pPr>
            <a:r>
              <a:rPr lang="en-US" sz="4000" dirty="0">
                <a:solidFill>
                  <a:srgbClr val="2F2F2F"/>
                </a:solidFill>
                <a:latin typeface="Source Sans Pro"/>
                <a:ea typeface="Source Sans Pro"/>
                <a:cs typeface="Source Sans Pro"/>
                <a:sym typeface="Source Sans Pro"/>
              </a:rPr>
              <a:t>Second Payment Due ($600) – Jan. 15</a:t>
            </a:r>
            <a:r>
              <a:rPr lang="en-US" sz="4000" baseline="30000" dirty="0">
                <a:solidFill>
                  <a:srgbClr val="2F2F2F"/>
                </a:solidFill>
                <a:latin typeface="Source Sans Pro"/>
                <a:ea typeface="Source Sans Pro"/>
                <a:cs typeface="Source Sans Pro"/>
                <a:sym typeface="Source Sans Pro"/>
              </a:rPr>
              <a:t>th</a:t>
            </a:r>
            <a:r>
              <a:rPr lang="en-US" sz="4000" dirty="0">
                <a:solidFill>
                  <a:srgbClr val="2F2F2F"/>
                </a:solidFill>
                <a:latin typeface="Source Sans Pro"/>
                <a:ea typeface="Source Sans Pro"/>
                <a:cs typeface="Source Sans Pro"/>
                <a:sym typeface="Source Sans Pro"/>
              </a:rPr>
              <a:t>  </a:t>
            </a:r>
            <a:endParaRPr lang="en-US" sz="4000" dirty="0"/>
          </a:p>
          <a:p>
            <a:pPr>
              <a:buClr>
                <a:srgbClr val="2F2F2F"/>
              </a:buClr>
              <a:buSzPts val="3200"/>
            </a:pPr>
            <a:r>
              <a:rPr lang="en-US" sz="4000" dirty="0">
                <a:solidFill>
                  <a:srgbClr val="2F2F2F"/>
                </a:solidFill>
                <a:latin typeface="Source Sans Pro"/>
                <a:ea typeface="Source Sans Pro"/>
                <a:cs typeface="Source Sans Pro"/>
                <a:sym typeface="Source Sans Pro"/>
              </a:rPr>
              <a:t>Third Payment Due ($600) – Feb. </a:t>
            </a:r>
            <a:r>
              <a:rPr lang="en-US" sz="4000" dirty="0" smtClean="0">
                <a:solidFill>
                  <a:srgbClr val="2F2F2F"/>
                </a:solidFill>
                <a:latin typeface="Source Sans Pro"/>
                <a:ea typeface="Source Sans Pro"/>
                <a:cs typeface="Source Sans Pro"/>
                <a:sym typeface="Source Sans Pro"/>
              </a:rPr>
              <a:t>1</a:t>
            </a:r>
            <a:r>
              <a:rPr lang="en-US" sz="4000" baseline="30000" dirty="0" smtClean="0">
                <a:solidFill>
                  <a:srgbClr val="2F2F2F"/>
                </a:solidFill>
                <a:latin typeface="Source Sans Pro"/>
                <a:ea typeface="Source Sans Pro"/>
                <a:cs typeface="Source Sans Pro"/>
                <a:sym typeface="Source Sans Pro"/>
              </a:rPr>
              <a:t>st</a:t>
            </a:r>
            <a:r>
              <a:rPr lang="en-US" sz="4000" dirty="0" smtClean="0">
                <a:solidFill>
                  <a:srgbClr val="2F2F2F"/>
                </a:solidFill>
                <a:latin typeface="Source Sans Pro"/>
                <a:ea typeface="Source Sans Pro"/>
                <a:cs typeface="Source Sans Pro"/>
                <a:sym typeface="Source Sans Pro"/>
              </a:rPr>
              <a:t>   </a:t>
            </a: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dirty="0">
                <a:solidFill>
                  <a:srgbClr val="2F2F2F"/>
                </a:solidFill>
                <a:latin typeface="Source Sans Pro"/>
                <a:ea typeface="Source Sans Pro"/>
                <a:cs typeface="Source Sans Pro"/>
                <a:sym typeface="Source Sans Pro"/>
              </a:rPr>
              <a:t>Fourth Payment Due ($600) – March 15</a:t>
            </a:r>
            <a:r>
              <a:rPr lang="en-US" sz="4000" baseline="30000" dirty="0">
                <a:solidFill>
                  <a:srgbClr val="2F2F2F"/>
                </a:solidFill>
                <a:latin typeface="Source Sans Pro"/>
                <a:ea typeface="Source Sans Pro"/>
                <a:cs typeface="Source Sans Pro"/>
                <a:sym typeface="Source Sans Pro"/>
              </a:rPr>
              <a:t>th</a:t>
            </a:r>
            <a:r>
              <a:rPr lang="en-US" sz="4000" dirty="0">
                <a:solidFill>
                  <a:srgbClr val="2F2F2F"/>
                </a:solidFill>
                <a:latin typeface="Source Sans Pro"/>
                <a:ea typeface="Source Sans Pro"/>
                <a:cs typeface="Source Sans Pro"/>
                <a:sym typeface="Source Sans Pro"/>
              </a:rPr>
              <a:t>  </a:t>
            </a:r>
          </a:p>
          <a:p>
            <a:pPr>
              <a:buClr>
                <a:srgbClr val="2F2F2F"/>
              </a:buClr>
              <a:buSzPts val="3200"/>
            </a:pPr>
            <a:r>
              <a:rPr lang="en-US" sz="4000" dirty="0">
                <a:solidFill>
                  <a:srgbClr val="2F2F2F"/>
                </a:solidFill>
                <a:latin typeface="Source Sans Pro"/>
                <a:ea typeface="Source Sans Pro"/>
                <a:cs typeface="Source Sans Pro"/>
                <a:sym typeface="Source Sans Pro"/>
              </a:rPr>
              <a:t>Final Payment Due (Remaining balance) – May 1</a:t>
            </a:r>
            <a:r>
              <a:rPr lang="en-US" sz="4000" baseline="30000" dirty="0">
                <a:solidFill>
                  <a:srgbClr val="2F2F2F"/>
                </a:solidFill>
                <a:latin typeface="Source Sans Pro"/>
                <a:ea typeface="Source Sans Pro"/>
                <a:cs typeface="Source Sans Pro"/>
                <a:sym typeface="Source Sans Pro"/>
              </a:rPr>
              <a:t>st</a:t>
            </a:r>
            <a:r>
              <a:rPr lang="en-US" sz="4000" dirty="0">
                <a:solidFill>
                  <a:srgbClr val="2F2F2F"/>
                </a:solidFill>
                <a:latin typeface="Source Sans Pro"/>
                <a:ea typeface="Source Sans Pro"/>
                <a:cs typeface="Source Sans Pro"/>
                <a:sym typeface="Source Sans Pro"/>
              </a:rPr>
              <a:t> </a:t>
            </a:r>
          </a:p>
        </p:txBody>
      </p:sp>
    </p:spTree>
    <p:extLst>
      <p:ext uri="{BB962C8B-B14F-4D97-AF65-F5344CB8AC3E}">
        <p14:creationId xmlns:p14="http://schemas.microsoft.com/office/powerpoint/2010/main" val="4033801224"/>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4"/>
          <p:cNvSpPr txBox="1"/>
          <p:nvPr/>
        </p:nvSpPr>
        <p:spPr>
          <a:xfrm>
            <a:off x="1944975" y="4141667"/>
            <a:ext cx="20496600" cy="3629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16600" b="1" dirty="0">
                <a:solidFill>
                  <a:srgbClr val="E28138"/>
                </a:solidFill>
                <a:latin typeface="Source Sans Pro"/>
                <a:ea typeface="Source Sans Pro"/>
                <a:cs typeface="Source Sans Pro"/>
                <a:sym typeface="Source Sans Pro"/>
              </a:rPr>
              <a:t>Join the</a:t>
            </a:r>
            <a:endParaRPr sz="16600" b="1" dirty="0">
              <a:solidFill>
                <a:srgbClr val="E28138"/>
              </a:solidFill>
              <a:latin typeface="Source Sans Pro"/>
              <a:ea typeface="Source Sans Pro"/>
              <a:cs typeface="Source Sans Pro"/>
              <a:sym typeface="Source Sans Pro"/>
            </a:endParaRPr>
          </a:p>
        </p:txBody>
      </p:sp>
      <p:sp>
        <p:nvSpPr>
          <p:cNvPr id="362" name="Google Shape;362;p44"/>
          <p:cNvSpPr txBox="1"/>
          <p:nvPr/>
        </p:nvSpPr>
        <p:spPr>
          <a:xfrm>
            <a:off x="3722475" y="5956517"/>
            <a:ext cx="169416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600" b="1" dirty="0">
                <a:solidFill>
                  <a:srgbClr val="E28138"/>
                </a:solidFill>
                <a:latin typeface="Source Sans Pro"/>
                <a:ea typeface="Source Sans Pro"/>
                <a:cs typeface="Source Sans Pro"/>
                <a:sym typeface="Source Sans Pro"/>
              </a:rPr>
              <a:t>Movement</a:t>
            </a:r>
            <a:endParaRPr sz="16600" b="1" dirty="0">
              <a:solidFill>
                <a:srgbClr val="E28138"/>
              </a:solidFill>
              <a:latin typeface="Source Sans Pro"/>
              <a:ea typeface="Source Sans Pro"/>
              <a:cs typeface="Source Sans Pro"/>
              <a:sym typeface="Source Sans Pro"/>
            </a:endParaRPr>
          </a:p>
        </p:txBody>
      </p:sp>
      <p:sp>
        <p:nvSpPr>
          <p:cNvPr id="363" name="Google Shape;363;p44"/>
          <p:cNvSpPr txBox="1"/>
          <p:nvPr/>
        </p:nvSpPr>
        <p:spPr>
          <a:xfrm>
            <a:off x="1944975" y="8389966"/>
            <a:ext cx="20496600" cy="4999463"/>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9600" b="1" dirty="0">
                <a:solidFill>
                  <a:srgbClr val="0D0D0D"/>
                </a:solidFill>
                <a:latin typeface="Source Sans Pro"/>
                <a:ea typeface="Source Sans Pro"/>
                <a:cs typeface="Source Sans Pro"/>
                <a:sym typeface="Source Sans Pro"/>
              </a:rPr>
              <a:t>QUESTIONS</a:t>
            </a:r>
            <a:r>
              <a:rPr lang="en-GB" sz="9600" b="1" dirty="0" smtClean="0">
                <a:solidFill>
                  <a:srgbClr val="0D0D0D"/>
                </a:solidFill>
                <a:latin typeface="Source Sans Pro"/>
                <a:ea typeface="Source Sans Pro"/>
                <a:cs typeface="Source Sans Pro"/>
                <a:sym typeface="Source Sans Pro"/>
              </a:rPr>
              <a:t>?</a:t>
            </a:r>
          </a:p>
          <a:p>
            <a:pPr marL="0" lvl="0" indent="0" algn="ctr" rtl="0">
              <a:spcBef>
                <a:spcPts val="0"/>
              </a:spcBef>
              <a:spcAft>
                <a:spcPts val="0"/>
              </a:spcAft>
              <a:buNone/>
            </a:pPr>
            <a:r>
              <a:rPr lang="en-GB" sz="4800" b="1" dirty="0" smtClean="0">
                <a:solidFill>
                  <a:srgbClr val="0D0D0D"/>
                </a:solidFill>
                <a:latin typeface="Source Sans Pro"/>
                <a:ea typeface="Source Sans Pro"/>
                <a:cs typeface="Source Sans Pro"/>
                <a:sym typeface="Source Sans Pro"/>
              </a:rPr>
              <a:t>Contact Info: </a:t>
            </a:r>
            <a:br>
              <a:rPr lang="en-GB" sz="4800" b="1" dirty="0" smtClean="0">
                <a:solidFill>
                  <a:srgbClr val="0D0D0D"/>
                </a:solidFill>
                <a:latin typeface="Source Sans Pro"/>
                <a:ea typeface="Source Sans Pro"/>
                <a:cs typeface="Source Sans Pro"/>
                <a:sym typeface="Source Sans Pro"/>
              </a:rPr>
            </a:br>
            <a:r>
              <a:rPr lang="en-GB" sz="4800" b="1" dirty="0" smtClean="0">
                <a:solidFill>
                  <a:srgbClr val="0D0D0D"/>
                </a:solidFill>
                <a:latin typeface="Source Sans Pro"/>
                <a:ea typeface="Source Sans Pro"/>
                <a:cs typeface="Source Sans Pro"/>
                <a:sym typeface="Source Sans Pro"/>
              </a:rPr>
              <a:t>Amy Soub </a:t>
            </a:r>
            <a:r>
              <a:rPr lang="en-GB" sz="4800" b="1" dirty="0" smtClean="0">
                <a:solidFill>
                  <a:srgbClr val="0D0D0D"/>
                </a:solidFill>
                <a:latin typeface="Source Sans Pro"/>
                <a:ea typeface="Source Sans Pro"/>
                <a:cs typeface="Source Sans Pro"/>
                <a:sym typeface="Source Sans Pro"/>
                <a:hlinkClick r:id="rId3"/>
              </a:rPr>
              <a:t>asoub1@govst.edu</a:t>
            </a:r>
            <a:r>
              <a:rPr lang="en-GB" sz="4800" b="1" dirty="0" smtClean="0">
                <a:solidFill>
                  <a:srgbClr val="0D0D0D"/>
                </a:solidFill>
                <a:latin typeface="Source Sans Pro"/>
                <a:ea typeface="Source Sans Pro"/>
                <a:cs typeface="Source Sans Pro"/>
                <a:sym typeface="Source Sans Pro"/>
              </a:rPr>
              <a:t> (Coordinator)</a:t>
            </a:r>
          </a:p>
          <a:p>
            <a:pPr marL="0" lvl="0" indent="0" algn="ctr" rtl="0">
              <a:spcBef>
                <a:spcPts val="0"/>
              </a:spcBef>
              <a:spcAft>
                <a:spcPts val="0"/>
              </a:spcAft>
              <a:buNone/>
            </a:pPr>
            <a:r>
              <a:rPr lang="en-GB" sz="4800" b="1" dirty="0" err="1" smtClean="0">
                <a:solidFill>
                  <a:srgbClr val="0D0D0D"/>
                </a:solidFill>
                <a:latin typeface="Source Sans Pro"/>
                <a:ea typeface="Source Sans Pro"/>
                <a:cs typeface="Source Sans Pro"/>
                <a:sym typeface="Source Sans Pro"/>
              </a:rPr>
              <a:t>Dr.</a:t>
            </a:r>
            <a:r>
              <a:rPr lang="en-GB" sz="4800" b="1" dirty="0" smtClean="0">
                <a:solidFill>
                  <a:srgbClr val="0D0D0D"/>
                </a:solidFill>
                <a:latin typeface="Source Sans Pro"/>
                <a:ea typeface="Source Sans Pro"/>
                <a:cs typeface="Source Sans Pro"/>
                <a:sym typeface="Source Sans Pro"/>
              </a:rPr>
              <a:t> Nicole Koonce </a:t>
            </a:r>
            <a:r>
              <a:rPr lang="en-GB" sz="4800" b="1" dirty="0" smtClean="0">
                <a:solidFill>
                  <a:srgbClr val="0D0D0D"/>
                </a:solidFill>
                <a:latin typeface="Source Sans Pro"/>
                <a:ea typeface="Source Sans Pro"/>
                <a:cs typeface="Source Sans Pro"/>
                <a:sym typeface="Source Sans Pro"/>
                <a:hlinkClick r:id="rId4"/>
              </a:rPr>
              <a:t>nkoonce@govst.edu</a:t>
            </a:r>
            <a:r>
              <a:rPr lang="en-GB" sz="4800" b="1" dirty="0" smtClean="0">
                <a:solidFill>
                  <a:srgbClr val="0D0D0D"/>
                </a:solidFill>
                <a:latin typeface="Source Sans Pro"/>
                <a:ea typeface="Source Sans Pro"/>
                <a:cs typeface="Source Sans Pro"/>
                <a:sym typeface="Source Sans Pro"/>
              </a:rPr>
              <a:t> (Faculty Leader)</a:t>
            </a:r>
          </a:p>
          <a:p>
            <a:pPr marL="0" lvl="0" indent="0" algn="ctr" rtl="0">
              <a:spcBef>
                <a:spcPts val="0"/>
              </a:spcBef>
              <a:spcAft>
                <a:spcPts val="0"/>
              </a:spcAft>
              <a:buNone/>
            </a:pPr>
            <a:r>
              <a:rPr lang="en-GB" sz="4800" b="1" dirty="0" err="1" smtClean="0">
                <a:solidFill>
                  <a:srgbClr val="0D0D0D"/>
                </a:solidFill>
                <a:latin typeface="Source Sans Pro"/>
                <a:ea typeface="Source Sans Pro"/>
                <a:cs typeface="Source Sans Pro"/>
                <a:sym typeface="Source Sans Pro"/>
              </a:rPr>
              <a:t>Dr.</a:t>
            </a:r>
            <a:r>
              <a:rPr lang="en-GB" sz="4800" b="1" dirty="0" smtClean="0">
                <a:solidFill>
                  <a:srgbClr val="0D0D0D"/>
                </a:solidFill>
                <a:latin typeface="Source Sans Pro"/>
                <a:ea typeface="Source Sans Pro"/>
                <a:cs typeface="Source Sans Pro"/>
                <a:sym typeface="Source Sans Pro"/>
              </a:rPr>
              <a:t> Roseina Britton </a:t>
            </a:r>
            <a:r>
              <a:rPr lang="en-GB" sz="4800" b="1" dirty="0" smtClean="0">
                <a:solidFill>
                  <a:srgbClr val="0D0D0D"/>
                </a:solidFill>
                <a:latin typeface="Source Sans Pro"/>
                <a:ea typeface="Source Sans Pro"/>
                <a:cs typeface="Source Sans Pro"/>
                <a:sym typeface="Source Sans Pro"/>
                <a:hlinkClick r:id="rId5"/>
              </a:rPr>
              <a:t>rbritton@govst.edu</a:t>
            </a:r>
            <a:r>
              <a:rPr lang="en-GB" sz="4800" b="1" dirty="0" smtClean="0">
                <a:solidFill>
                  <a:srgbClr val="0D0D0D"/>
                </a:solidFill>
                <a:latin typeface="Source Sans Pro"/>
                <a:ea typeface="Source Sans Pro"/>
                <a:cs typeface="Source Sans Pro"/>
                <a:sym typeface="Source Sans Pro"/>
              </a:rPr>
              <a:t> (Faculty Leader) </a:t>
            </a:r>
            <a:endParaRPr sz="4800" b="1" dirty="0">
              <a:solidFill>
                <a:srgbClr val="0D0D0D"/>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7" y="1130969"/>
            <a:ext cx="7430262" cy="4049700"/>
          </a:xfrm>
        </p:spPr>
        <p:txBody>
          <a:bodyPr/>
          <a:lstStyle/>
          <a:p>
            <a:r>
              <a:rPr lang="en-US" dirty="0" smtClean="0"/>
              <a:t>Ghana Photos 2019</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4048" y="0"/>
            <a:ext cx="7033602" cy="937813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5589" y="6858000"/>
            <a:ext cx="7702061" cy="57765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048" y="0"/>
            <a:ext cx="9144000" cy="68580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46" y="6238207"/>
            <a:ext cx="8528452" cy="63963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 y="6857999"/>
            <a:ext cx="8317609" cy="6238207"/>
          </a:xfrm>
          <a:prstGeom prst="rect">
            <a:avLst/>
          </a:prstGeom>
        </p:spPr>
      </p:pic>
    </p:spTree>
    <p:extLst>
      <p:ext uri="{BB962C8B-B14F-4D97-AF65-F5344CB8AC3E}">
        <p14:creationId xmlns:p14="http://schemas.microsoft.com/office/powerpoint/2010/main" val="2889178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1295352"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HONDURAS</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C2628"/>
                </a:solidFill>
                <a:latin typeface="Source Sans Pro"/>
                <a:ea typeface="Source Sans Pro"/>
                <a:cs typeface="Source Sans Pro"/>
                <a:sym typeface="Source Sans Pro"/>
              </a:rPr>
              <a:t>Medical</a:t>
            </a:r>
            <a:endParaRPr sz="3700">
              <a:solidFill>
                <a:srgbClr val="DC2628"/>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GB" sz="3700">
                <a:solidFill>
                  <a:srgbClr val="6C1371"/>
                </a:solidFill>
                <a:latin typeface="Source Sans Pro"/>
                <a:ea typeface="Source Sans Pro"/>
                <a:cs typeface="Source Sans Pro"/>
                <a:sym typeface="Source Sans Pro"/>
              </a:rPr>
              <a:t>Dental</a:t>
            </a:r>
            <a:endParaRPr sz="37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851618"/>
                </a:solidFill>
                <a:latin typeface="Source Sans Pro"/>
                <a:ea typeface="Source Sans Pro"/>
                <a:cs typeface="Source Sans Pro"/>
                <a:sym typeface="Source Sans Pro"/>
              </a:rPr>
              <a:t>Engineering</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29AD6"/>
                </a:solidFill>
                <a:latin typeface="Source Sans Pro"/>
                <a:ea typeface="Source Sans Pro"/>
                <a:cs typeface="Source Sans Pro"/>
                <a:sym typeface="Source Sans Pro"/>
              </a:rPr>
              <a:t>Water</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28138"/>
                </a:solidFill>
                <a:latin typeface="Source Sans Pro"/>
                <a:ea typeface="Source Sans Pro"/>
                <a:cs typeface="Source Sans Pro"/>
                <a:sym typeface="Source Sans Pro"/>
              </a:rPr>
              <a:t>Public Health</a:t>
            </a:r>
            <a:endParaRPr sz="3700">
              <a:solidFill>
                <a:srgbClr val="E2813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solidFill>
                <a:srgbClr val="1E206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530739"/>
                </a:solidFill>
                <a:latin typeface="Source Sans Pro"/>
                <a:ea typeface="Source Sans Pro"/>
                <a:cs typeface="Source Sans Pro"/>
                <a:sym typeface="Source Sans Pro"/>
              </a:rPr>
              <a:t>Legal Empowerment</a:t>
            </a:r>
            <a:endParaRPr sz="3700">
              <a:latin typeface="Source Sans Pro"/>
              <a:ea typeface="Source Sans Pro"/>
              <a:cs typeface="Source Sans Pro"/>
              <a:sym typeface="Source Sans Pro"/>
            </a:endParaRPr>
          </a:p>
        </p:txBody>
      </p:sp>
      <p:sp>
        <p:nvSpPr>
          <p:cNvPr id="100" name="Google Shape;100;p18"/>
          <p:cNvSpPr txBox="1"/>
          <p:nvPr/>
        </p:nvSpPr>
        <p:spPr>
          <a:xfrm>
            <a:off x="1782354" y="3053533"/>
            <a:ext cx="20813100" cy="8145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E28138"/>
                </a:solidFill>
                <a:latin typeface="Source Sans Pro"/>
                <a:ea typeface="Source Sans Pro"/>
                <a:cs typeface="Source Sans Pro"/>
                <a:sym typeface="Source Sans Pro"/>
              </a:rPr>
              <a:t>7 SKILL BASED PROGRAMS OPERATING ACROSS 3 COUNTRIES</a:t>
            </a:r>
            <a:endParaRPr sz="4800" b="1">
              <a:solidFill>
                <a:srgbClr val="E28138"/>
              </a:solidFill>
              <a:latin typeface="Source Sans Pro"/>
              <a:ea typeface="Source Sans Pro"/>
              <a:cs typeface="Source Sans Pro"/>
              <a:sym typeface="Source Sans Pro"/>
            </a:endParaRPr>
          </a:p>
        </p:txBody>
      </p:sp>
      <p:sp>
        <p:nvSpPr>
          <p:cNvPr id="101" name="Google Shape;101;p18"/>
          <p:cNvSpPr txBox="1"/>
          <p:nvPr/>
        </p:nvSpPr>
        <p:spPr>
          <a:xfrm>
            <a:off x="6813505"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PANAMA</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3001D"/>
                </a:solidFill>
                <a:latin typeface="Source Sans Pro"/>
                <a:ea typeface="Source Sans Pro"/>
                <a:cs typeface="Source Sans Pro"/>
                <a:sym typeface="Source Sans Pro"/>
              </a:rPr>
              <a:t>Medical</a:t>
            </a:r>
            <a:endParaRPr sz="3700">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6C1371"/>
                </a:solidFill>
                <a:latin typeface="Source Sans Pro"/>
                <a:ea typeface="Source Sans Pro"/>
                <a:cs typeface="Source Sans Pro"/>
                <a:sym typeface="Source Sans Pro"/>
              </a:rPr>
              <a:t>Dental</a:t>
            </a:r>
            <a:endParaRPr sz="3700">
              <a:solidFill>
                <a:srgbClr val="6C137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0712E"/>
                </a:solidFill>
                <a:latin typeface="Source Sans Pro"/>
                <a:ea typeface="Source Sans Pro"/>
                <a:cs typeface="Source Sans Pro"/>
                <a:sym typeface="Source Sans Pro"/>
              </a:rPr>
              <a:t>Public Health</a:t>
            </a:r>
            <a:endParaRPr sz="3700">
              <a:solidFill>
                <a:srgbClr val="E0712E"/>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solidFill>
                <a:srgbClr val="1E206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530739"/>
                </a:solidFill>
                <a:latin typeface="Source Sans Pro"/>
                <a:ea typeface="Source Sans Pro"/>
                <a:cs typeface="Source Sans Pro"/>
                <a:sym typeface="Source Sans Pro"/>
              </a:rPr>
              <a:t>Legal Empowerment</a:t>
            </a:r>
            <a:endParaRPr sz="3700">
              <a:latin typeface="Source Sans Pro"/>
              <a:ea typeface="Source Sans Pro"/>
              <a:cs typeface="Source Sans Pro"/>
              <a:sym typeface="Source Sans Pro"/>
            </a:endParaRPr>
          </a:p>
        </p:txBody>
      </p:sp>
      <p:sp>
        <p:nvSpPr>
          <p:cNvPr id="102" name="Google Shape;102;p18"/>
          <p:cNvSpPr txBox="1"/>
          <p:nvPr/>
        </p:nvSpPr>
        <p:spPr>
          <a:xfrm>
            <a:off x="12559110"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u="sng">
                <a:solidFill>
                  <a:srgbClr val="434343"/>
                </a:solidFill>
                <a:latin typeface="Source Sans Pro"/>
                <a:ea typeface="Source Sans Pro"/>
                <a:cs typeface="Source Sans Pro"/>
                <a:sym typeface="Source Sans Pro"/>
              </a:rPr>
              <a:t>GHANA</a:t>
            </a:r>
            <a:endParaRPr sz="4800" b="1" u="sng">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3001D"/>
                </a:solidFill>
                <a:latin typeface="Source Sans Pro"/>
                <a:ea typeface="Source Sans Pro"/>
                <a:cs typeface="Source Sans Pro"/>
                <a:sym typeface="Source Sans Pro"/>
              </a:rPr>
              <a:t>Medical</a:t>
            </a:r>
            <a:endParaRPr sz="3700">
              <a:solidFill>
                <a:srgbClr val="6C137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29AD6"/>
                </a:solidFill>
                <a:latin typeface="Source Sans Pro"/>
                <a:ea typeface="Source Sans Pro"/>
                <a:cs typeface="Source Sans Pro"/>
                <a:sym typeface="Source Sans Pro"/>
              </a:rPr>
              <a:t>Water</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0712E"/>
                </a:solidFill>
                <a:latin typeface="Source Sans Pro"/>
                <a:ea typeface="Source Sans Pro"/>
                <a:cs typeface="Source Sans Pro"/>
                <a:sym typeface="Source Sans Pro"/>
              </a:rPr>
              <a:t>Public Health</a:t>
            </a:r>
            <a:endParaRPr sz="3700">
              <a:solidFill>
                <a:srgbClr val="E0712E"/>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latin typeface="Source Sans Pro"/>
              <a:ea typeface="Source Sans Pro"/>
              <a:cs typeface="Source Sans Pro"/>
              <a:sym typeface="Source Sans Pro"/>
            </a:endParaRPr>
          </a:p>
        </p:txBody>
      </p:sp>
      <p:sp>
        <p:nvSpPr>
          <p:cNvPr id="103" name="Google Shape;103;p18"/>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About Global Brigades</a:t>
            </a:r>
            <a:endParaRPr>
              <a:latin typeface="Source Sans Pro"/>
              <a:ea typeface="Source Sans Pro"/>
              <a:cs typeface="Source Sans Pro"/>
              <a:sym typeface="Source Sans Pro"/>
            </a:endParaRPr>
          </a:p>
        </p:txBody>
      </p:sp>
      <p:pic>
        <p:nvPicPr>
          <p:cNvPr id="104" name="Google Shape;104;p18"/>
          <p:cNvPicPr preferRelativeResize="0"/>
          <p:nvPr/>
        </p:nvPicPr>
        <p:blipFill rotWithShape="1">
          <a:blip r:embed="rId3">
            <a:alphaModFix/>
          </a:blip>
          <a:srcRect/>
          <a:stretch/>
        </p:blipFill>
        <p:spPr>
          <a:xfrm>
            <a:off x="14149455" y="4630033"/>
            <a:ext cx="1815487" cy="2850633"/>
          </a:xfrm>
          <a:prstGeom prst="rect">
            <a:avLst/>
          </a:prstGeom>
          <a:noFill/>
          <a:ln>
            <a:noFill/>
          </a:ln>
        </p:spPr>
      </p:pic>
      <p:pic>
        <p:nvPicPr>
          <p:cNvPr id="105" name="Google Shape;105;p18"/>
          <p:cNvPicPr preferRelativeResize="0"/>
          <p:nvPr/>
        </p:nvPicPr>
        <p:blipFill rotWithShape="1">
          <a:blip r:embed="rId4">
            <a:alphaModFix/>
          </a:blip>
          <a:srcRect/>
          <a:stretch/>
        </p:blipFill>
        <p:spPr>
          <a:xfrm>
            <a:off x="1753901" y="4628713"/>
            <a:ext cx="4079350" cy="2853253"/>
          </a:xfrm>
          <a:prstGeom prst="rect">
            <a:avLst/>
          </a:prstGeom>
          <a:noFill/>
          <a:ln>
            <a:noFill/>
          </a:ln>
        </p:spPr>
      </p:pic>
      <p:pic>
        <p:nvPicPr>
          <p:cNvPr id="106" name="Google Shape;106;p18"/>
          <p:cNvPicPr preferRelativeResize="0"/>
          <p:nvPr/>
        </p:nvPicPr>
        <p:blipFill rotWithShape="1">
          <a:blip r:embed="rId5">
            <a:alphaModFix/>
          </a:blip>
          <a:srcRect/>
          <a:stretch/>
        </p:blipFill>
        <p:spPr>
          <a:xfrm>
            <a:off x="7271914" y="4869486"/>
            <a:ext cx="4079367" cy="2371725"/>
          </a:xfrm>
          <a:prstGeom prst="rect">
            <a:avLst/>
          </a:prstGeom>
          <a:noFill/>
          <a:ln>
            <a:noFill/>
          </a:ln>
        </p:spPr>
      </p:pic>
      <p:sp>
        <p:nvSpPr>
          <p:cNvPr id="107" name="Google Shape;107;p18"/>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108" name="Google Shape;108;p18"/>
          <p:cNvSpPr txBox="1"/>
          <p:nvPr/>
        </p:nvSpPr>
        <p:spPr>
          <a:xfrm>
            <a:off x="17294457" y="7496192"/>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NICARAGUA</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2400">
                <a:solidFill>
                  <a:srgbClr val="595959"/>
                </a:solidFill>
                <a:latin typeface="Source Sans Pro"/>
                <a:ea typeface="Source Sans Pro"/>
                <a:cs typeface="Source Sans Pro"/>
                <a:sym typeface="Source Sans Pro"/>
              </a:rPr>
              <a:t>Volunteer Brigades</a:t>
            </a:r>
            <a:endParaRPr sz="2400">
              <a:solidFill>
                <a:srgbClr val="595959"/>
              </a:solidFill>
              <a:latin typeface="Source Sans Pro"/>
              <a:ea typeface="Source Sans Pro"/>
              <a:cs typeface="Source Sans Pro"/>
              <a:sym typeface="Source Sans Pro"/>
            </a:endParaRPr>
          </a:p>
          <a:p>
            <a:pPr marL="0" lvl="0" indent="0" algn="ctr" rtl="0">
              <a:spcBef>
                <a:spcPts val="0"/>
              </a:spcBef>
              <a:spcAft>
                <a:spcPts val="0"/>
              </a:spcAft>
              <a:buNone/>
            </a:pPr>
            <a:r>
              <a:rPr lang="en-GB" sz="2400">
                <a:solidFill>
                  <a:srgbClr val="595959"/>
                </a:solidFill>
                <a:latin typeface="Source Sans Pro"/>
                <a:ea typeface="Source Sans Pro"/>
                <a:cs typeface="Source Sans Pro"/>
                <a:sym typeface="Source Sans Pro"/>
              </a:rPr>
              <a:t>in Nicaragua are currently unavailable, although our local team is still actively implementing the Holistic Model</a:t>
            </a:r>
            <a:endParaRPr sz="2400">
              <a:solidFill>
                <a:srgbClr val="595959"/>
              </a:solidFill>
              <a:latin typeface="Source Sans Pro"/>
              <a:ea typeface="Source Sans Pro"/>
              <a:cs typeface="Source Sans Pro"/>
              <a:sym typeface="Source Sans Pro"/>
            </a:endParaRPr>
          </a:p>
        </p:txBody>
      </p:sp>
      <p:pic>
        <p:nvPicPr>
          <p:cNvPr id="109" name="Google Shape;109;p18"/>
          <p:cNvPicPr preferRelativeResize="0"/>
          <p:nvPr/>
        </p:nvPicPr>
        <p:blipFill rotWithShape="1">
          <a:blip r:embed="rId6">
            <a:alphaModFix/>
          </a:blip>
          <a:srcRect/>
          <a:stretch/>
        </p:blipFill>
        <p:spPr>
          <a:xfrm>
            <a:off x="18478092" y="4694521"/>
            <a:ext cx="2628900" cy="27527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p19"/>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052" name="Picture 4" descr="https://www.globalbrigades.org/wp-content/uploads/2020/05/gb_holistic_model_20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168" y="647027"/>
            <a:ext cx="18608988" cy="12451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3024" y="9010441"/>
            <a:ext cx="7248267" cy="3657344"/>
          </a:xfrm>
        </p:spPr>
        <p:txBody>
          <a:bodyPr/>
          <a:lstStyle/>
          <a:p>
            <a:r>
              <a:rPr lang="en-US" sz="4000" dirty="0"/>
              <a:t>Global Brigades delivers </a:t>
            </a:r>
            <a:r>
              <a:rPr lang="en-US" sz="4000" dirty="0">
                <a:solidFill>
                  <a:srgbClr val="E28138"/>
                </a:solidFill>
              </a:rPr>
              <a:t>integrated health</a:t>
            </a:r>
            <a:r>
              <a:rPr lang="en-US" sz="4000" dirty="0"/>
              <a:t> and </a:t>
            </a:r>
            <a:r>
              <a:rPr lang="en-US" sz="4000" dirty="0">
                <a:solidFill>
                  <a:srgbClr val="E28138"/>
                </a:solidFill>
              </a:rPr>
              <a:t>economic programs</a:t>
            </a:r>
            <a:r>
              <a:rPr lang="en-US" sz="4000" dirty="0"/>
              <a:t> to meet a community’s development goals.</a:t>
            </a:r>
            <a:br>
              <a:rPr lang="en-US" sz="4000" dirty="0"/>
            </a:br>
            <a:endParaRPr lang="en-US" sz="4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1944713" y="952315"/>
            <a:ext cx="20497200" cy="1427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Ghana</a:t>
            </a:r>
            <a:endParaRPr/>
          </a:p>
        </p:txBody>
      </p:sp>
      <p:sp>
        <p:nvSpPr>
          <p:cNvPr id="123" name="Google Shape;123;p20"/>
          <p:cNvSpPr txBox="1">
            <a:spLocks noGrp="1"/>
          </p:cNvSpPr>
          <p:nvPr>
            <p:ph type="body" idx="2"/>
          </p:nvPr>
        </p:nvSpPr>
        <p:spPr>
          <a:xfrm>
            <a:off x="1944725" y="3920675"/>
            <a:ext cx="12697200" cy="7916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dirty="0">
                <a:solidFill>
                  <a:srgbClr val="E28138"/>
                </a:solidFill>
              </a:rPr>
              <a:t>RURAL GHANA</a:t>
            </a:r>
            <a:endParaRPr sz="3700" b="1" dirty="0">
              <a:solidFill>
                <a:srgbClr val="E28138"/>
              </a:solidFill>
            </a:endParaRPr>
          </a:p>
          <a:p>
            <a:pPr marL="457200" lvl="0" indent="-463550" algn="l" rtl="0">
              <a:spcBef>
                <a:spcPts val="4300"/>
              </a:spcBef>
              <a:spcAft>
                <a:spcPts val="0"/>
              </a:spcAft>
              <a:buClr>
                <a:srgbClr val="3B3D40"/>
              </a:buClr>
              <a:buSzPts val="3700"/>
              <a:buFont typeface="Source Sans Pro"/>
              <a:buChar char="•"/>
            </a:pPr>
            <a:r>
              <a:rPr lang="en-GB" sz="3700" b="1" dirty="0">
                <a:solidFill>
                  <a:srgbClr val="E28138"/>
                </a:solidFill>
              </a:rPr>
              <a:t>12.9 million</a:t>
            </a:r>
            <a:r>
              <a:rPr lang="en-GB" sz="3700" dirty="0">
                <a:solidFill>
                  <a:srgbClr val="3B3D40"/>
                </a:solidFill>
              </a:rPr>
              <a:t> </a:t>
            </a:r>
            <a:r>
              <a:rPr lang="en-GB" sz="3700" dirty="0" smtClean="0">
                <a:solidFill>
                  <a:srgbClr val="3B3D40"/>
                </a:solidFill>
              </a:rPr>
              <a:t>people</a:t>
            </a:r>
            <a:r>
              <a:rPr lang="en-GB" sz="3700" baseline="30000" dirty="0" smtClean="0">
                <a:solidFill>
                  <a:srgbClr val="3B3D40"/>
                </a:solidFill>
              </a:rPr>
              <a:t>+</a:t>
            </a:r>
            <a:r>
              <a:rPr lang="en-GB" sz="3700" baseline="30000" dirty="0">
                <a:solidFill>
                  <a:srgbClr val="3B3D40"/>
                </a:solidFill>
              </a:rPr>
              <a:t/>
            </a:r>
            <a:br>
              <a:rPr lang="en-GB" sz="3700" baseline="30000" dirty="0">
                <a:solidFill>
                  <a:srgbClr val="3B3D40"/>
                </a:solidFill>
              </a:rPr>
            </a:br>
            <a:r>
              <a:rPr lang="en-GB" sz="3700" baseline="30000" dirty="0" smtClean="0">
                <a:solidFill>
                  <a:srgbClr val="3B3D40"/>
                </a:solidFill>
              </a:rPr>
              <a:t>Total </a:t>
            </a:r>
            <a:r>
              <a:rPr lang="en-GB" sz="3700" baseline="30000" dirty="0">
                <a:solidFill>
                  <a:srgbClr val="3B3D40"/>
                </a:solidFill>
              </a:rPr>
              <a:t>Population: </a:t>
            </a:r>
            <a:r>
              <a:rPr lang="en-GB" sz="3700" b="1" baseline="30000" dirty="0">
                <a:solidFill>
                  <a:srgbClr val="E28138"/>
                </a:solidFill>
              </a:rPr>
              <a:t>28.8 million</a:t>
            </a:r>
            <a:endParaRPr sz="3700" b="1" baseline="30000" dirty="0">
              <a:solidFill>
                <a:srgbClr val="E28138"/>
              </a:solidFill>
            </a:endParaRPr>
          </a:p>
          <a:p>
            <a:pPr marL="457200" lvl="0" indent="-463550" algn="l" rtl="0">
              <a:lnSpc>
                <a:spcPct val="100000"/>
              </a:lnSpc>
              <a:spcBef>
                <a:spcPts val="0"/>
              </a:spcBef>
              <a:spcAft>
                <a:spcPts val="0"/>
              </a:spcAft>
              <a:buClr>
                <a:srgbClr val="3B3D40"/>
              </a:buClr>
              <a:buSzPts val="3700"/>
              <a:buFont typeface="Source Sans Pro"/>
              <a:buChar char="•"/>
            </a:pPr>
            <a:r>
              <a:rPr lang="en-GB" sz="3700" dirty="0">
                <a:solidFill>
                  <a:srgbClr val="3B3D40"/>
                </a:solidFill>
              </a:rPr>
              <a:t>Over</a:t>
            </a:r>
            <a:r>
              <a:rPr lang="en-GB" sz="3700" b="1" dirty="0">
                <a:solidFill>
                  <a:srgbClr val="E28138"/>
                </a:solidFill>
              </a:rPr>
              <a:t> 4.3 million</a:t>
            </a:r>
            <a:r>
              <a:rPr lang="en-GB" sz="3700" dirty="0">
                <a:solidFill>
                  <a:srgbClr val="3B3D40"/>
                </a:solidFill>
              </a:rPr>
              <a:t> people lack access to clean water</a:t>
            </a:r>
            <a:r>
              <a:rPr lang="en-GB" sz="3700" baseline="30000" dirty="0">
                <a:solidFill>
                  <a:srgbClr val="3B3D40"/>
                </a:solidFill>
              </a:rPr>
              <a:t>+</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dirty="0">
                <a:solidFill>
                  <a:srgbClr val="3B3D40"/>
                </a:solidFill>
              </a:rPr>
              <a:t>Over </a:t>
            </a:r>
            <a:r>
              <a:rPr lang="en-GB" sz="3700" b="1" dirty="0">
                <a:solidFill>
                  <a:srgbClr val="E28138"/>
                </a:solidFill>
              </a:rPr>
              <a:t>11.7 million</a:t>
            </a:r>
            <a:r>
              <a:rPr lang="en-GB" sz="3700" dirty="0">
                <a:solidFill>
                  <a:srgbClr val="3B3D40"/>
                </a:solidFill>
              </a:rPr>
              <a:t> people lack access to improved sanitation infrastructure</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37.9% </a:t>
            </a:r>
            <a:r>
              <a:rPr lang="en-GB" sz="3700" dirty="0">
                <a:solidFill>
                  <a:srgbClr val="3B3D40"/>
                </a:solidFill>
              </a:rPr>
              <a:t>of rural population lives below the poverty line</a:t>
            </a:r>
            <a:r>
              <a:rPr lang="en-GB" sz="3700" baseline="30000" dirty="0">
                <a:solidFill>
                  <a:srgbClr val="3B3D40"/>
                </a:solidFill>
              </a:rPr>
              <a:t>+</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1,641.49 USD</a:t>
            </a:r>
            <a:r>
              <a:rPr lang="en-GB" sz="3700" dirty="0">
                <a:solidFill>
                  <a:srgbClr val="3B3D40"/>
                </a:solidFill>
              </a:rPr>
              <a:t> GDP per capita</a:t>
            </a:r>
            <a:r>
              <a:rPr lang="en-GB" sz="3700" baseline="30000" dirty="0">
                <a:solidFill>
                  <a:srgbClr val="3B3D40"/>
                </a:solidFill>
              </a:rPr>
              <a:t>+</a:t>
            </a:r>
            <a:endParaRPr sz="37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Over 43%</a:t>
            </a:r>
            <a:r>
              <a:rPr lang="en-GB" sz="3700" dirty="0">
                <a:solidFill>
                  <a:srgbClr val="E28138"/>
                </a:solidFill>
              </a:rPr>
              <a:t> </a:t>
            </a:r>
            <a:r>
              <a:rPr lang="en-GB" sz="3700" dirty="0">
                <a:solidFill>
                  <a:srgbClr val="3B3D40"/>
                </a:solidFill>
              </a:rPr>
              <a:t>of children ages 12-17 are not enrolled in school</a:t>
            </a:r>
            <a:endParaRPr sz="3700" dirty="0"/>
          </a:p>
        </p:txBody>
      </p:sp>
      <p:sp>
        <p:nvSpPr>
          <p:cNvPr id="124" name="Google Shape;124;p20"/>
          <p:cNvSpPr/>
          <p:nvPr/>
        </p:nvSpPr>
        <p:spPr>
          <a:xfrm>
            <a:off x="10461575" y="13349225"/>
            <a:ext cx="16167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125" name="Google Shape;125;p20"/>
          <p:cNvPicPr preferRelativeResize="0"/>
          <p:nvPr/>
        </p:nvPicPr>
        <p:blipFill>
          <a:blip r:embed="rId3">
            <a:alphaModFix/>
          </a:blip>
          <a:stretch>
            <a:fillRect/>
          </a:stretch>
        </p:blipFill>
        <p:spPr>
          <a:xfrm>
            <a:off x="14794325" y="2531830"/>
            <a:ext cx="8985025" cy="85661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959149" y="4387125"/>
            <a:ext cx="70938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Why Public Health?</a:t>
            </a:r>
            <a:endParaRPr/>
          </a:p>
        </p:txBody>
      </p:sp>
      <p:sp>
        <p:nvSpPr>
          <p:cNvPr id="131" name="Google Shape;131;p21"/>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8</a:t>
            </a:fld>
            <a:endParaRPr>
              <a:solidFill>
                <a:schemeClr val="lt1"/>
              </a:solidFill>
            </a:endParaRPr>
          </a:p>
        </p:txBody>
      </p:sp>
      <p:sp>
        <p:nvSpPr>
          <p:cNvPr id="132" name="Google Shape;132;p21"/>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133" name="Google Shape;133;p21"/>
          <p:cNvSpPr txBox="1">
            <a:spLocks noGrp="1"/>
          </p:cNvSpPr>
          <p:nvPr>
            <p:ph type="sldNum" idx="2"/>
          </p:nvPr>
        </p:nvSpPr>
        <p:spPr>
          <a:xfrm>
            <a:off x="22757778" y="126662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8</a:t>
            </a:fld>
            <a:endParaRPr/>
          </a:p>
        </p:txBody>
      </p:sp>
      <p:pic>
        <p:nvPicPr>
          <p:cNvPr id="134" name="Google Shape;134;p21"/>
          <p:cNvPicPr preferRelativeResize="0"/>
          <p:nvPr/>
        </p:nvPicPr>
        <p:blipFill rotWithShape="1">
          <a:blip r:embed="rId3">
            <a:alphaModFix/>
          </a:blip>
          <a:srcRect l="10335" r="10343"/>
          <a:stretch/>
        </p:blipFill>
        <p:spPr>
          <a:xfrm>
            <a:off x="8052950" y="0"/>
            <a:ext cx="16320027" cy="137160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Why Public Health? The Challenges</a:t>
            </a:r>
            <a:endParaRPr/>
          </a:p>
        </p:txBody>
      </p:sp>
      <p:pic>
        <p:nvPicPr>
          <p:cNvPr id="140" name="Google Shape;140;p22"/>
          <p:cNvPicPr preferRelativeResize="0"/>
          <p:nvPr/>
        </p:nvPicPr>
        <p:blipFill>
          <a:blip r:embed="rId3">
            <a:alphaModFix/>
          </a:blip>
          <a:stretch>
            <a:fillRect/>
          </a:stretch>
        </p:blipFill>
        <p:spPr>
          <a:xfrm>
            <a:off x="3756577" y="2549248"/>
            <a:ext cx="16864745" cy="10072001"/>
          </a:xfrm>
          <a:prstGeom prst="rect">
            <a:avLst/>
          </a:prstGeom>
          <a:noFill/>
          <a:ln>
            <a:noFill/>
          </a:ln>
        </p:spPr>
      </p:pic>
      <p:sp>
        <p:nvSpPr>
          <p:cNvPr id="141" name="Google Shape;141;p22"/>
          <p:cNvSpPr txBox="1"/>
          <p:nvPr/>
        </p:nvSpPr>
        <p:spPr>
          <a:xfrm>
            <a:off x="3007150" y="5529775"/>
            <a:ext cx="10826700" cy="355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8400" b="1">
                <a:solidFill>
                  <a:srgbClr val="404040"/>
                </a:solidFill>
                <a:latin typeface="Source Sans Pro"/>
                <a:ea typeface="Source Sans Pro"/>
                <a:cs typeface="Source Sans Pro"/>
                <a:sym typeface="Source Sans Pro"/>
              </a:rPr>
              <a:t>91%</a:t>
            </a:r>
            <a:endParaRPr sz="8400" b="1">
              <a:solidFill>
                <a:srgbClr val="404040"/>
              </a:solidFill>
              <a:latin typeface="Source Sans Pro"/>
              <a:ea typeface="Source Sans Pro"/>
              <a:cs typeface="Source Sans Pro"/>
              <a:sym typeface="Source Sans Pro"/>
            </a:endParaRPr>
          </a:p>
          <a:p>
            <a:pPr marL="0" lvl="0" indent="0" algn="ctr" rtl="0">
              <a:lnSpc>
                <a:spcPct val="115000"/>
              </a:lnSpc>
              <a:spcBef>
                <a:spcPts val="600"/>
              </a:spcBef>
              <a:spcAft>
                <a:spcPts val="0"/>
              </a:spcAft>
              <a:buNone/>
            </a:pPr>
            <a:r>
              <a:rPr lang="en-GB" sz="4800" b="1">
                <a:solidFill>
                  <a:srgbClr val="404040"/>
                </a:solidFill>
                <a:latin typeface="Source Sans Pro"/>
                <a:ea typeface="Source Sans Pro"/>
                <a:cs typeface="Source Sans Pro"/>
                <a:sym typeface="Source Sans Pro"/>
              </a:rPr>
              <a:t>of people in rural Ghana lack access</a:t>
            </a:r>
            <a:endParaRPr sz="4800" b="1">
              <a:solidFill>
                <a:srgbClr val="404040"/>
              </a:solidFill>
              <a:latin typeface="Source Sans Pro"/>
              <a:ea typeface="Source Sans Pro"/>
              <a:cs typeface="Source Sans Pro"/>
              <a:sym typeface="Source Sans Pro"/>
            </a:endParaRPr>
          </a:p>
          <a:p>
            <a:pPr marL="0" lvl="0" indent="0" algn="ctr" rtl="0">
              <a:lnSpc>
                <a:spcPct val="115000"/>
              </a:lnSpc>
              <a:spcBef>
                <a:spcPts val="600"/>
              </a:spcBef>
              <a:spcAft>
                <a:spcPts val="0"/>
              </a:spcAft>
              <a:buNone/>
            </a:pPr>
            <a:r>
              <a:rPr lang="en-GB" sz="4800" b="1">
                <a:solidFill>
                  <a:srgbClr val="E28138"/>
                </a:solidFill>
                <a:latin typeface="Source Sans Pro"/>
                <a:ea typeface="Source Sans Pro"/>
                <a:cs typeface="Source Sans Pro"/>
                <a:sym typeface="Source Sans Pro"/>
              </a:rPr>
              <a:t>to basic or safely managed sanitation facilities.</a:t>
            </a:r>
            <a:endParaRPr sz="4800">
              <a:solidFill>
                <a:srgbClr val="E28138"/>
              </a:solidFill>
            </a:endParaRPr>
          </a:p>
        </p:txBody>
      </p:sp>
      <p:sp>
        <p:nvSpPr>
          <p:cNvPr id="142" name="Google Shape;142;p22"/>
          <p:cNvSpPr/>
          <p:nvPr/>
        </p:nvSpPr>
        <p:spPr>
          <a:xfrm>
            <a:off x="12507550" y="13349225"/>
            <a:ext cx="2380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grpSp>
        <p:nvGrpSpPr>
          <p:cNvPr id="143" name="Google Shape;143;p22"/>
          <p:cNvGrpSpPr/>
          <p:nvPr/>
        </p:nvGrpSpPr>
        <p:grpSpPr>
          <a:xfrm>
            <a:off x="14888043" y="5219800"/>
            <a:ext cx="4588400" cy="4730900"/>
            <a:chOff x="14888043" y="5219800"/>
            <a:chExt cx="4588400" cy="4730900"/>
          </a:xfrm>
        </p:grpSpPr>
        <p:pic>
          <p:nvPicPr>
            <p:cNvPr id="144" name="Google Shape;144;p22"/>
            <p:cNvPicPr preferRelativeResize="0"/>
            <p:nvPr/>
          </p:nvPicPr>
          <p:blipFill>
            <a:blip r:embed="rId4">
              <a:alphaModFix/>
            </a:blip>
            <a:stretch>
              <a:fillRect/>
            </a:stretch>
          </p:blipFill>
          <p:spPr>
            <a:xfrm>
              <a:off x="14888043" y="5219800"/>
              <a:ext cx="831875" cy="2296325"/>
            </a:xfrm>
            <a:prstGeom prst="rect">
              <a:avLst/>
            </a:prstGeom>
            <a:noFill/>
            <a:ln>
              <a:noFill/>
            </a:ln>
          </p:spPr>
        </p:pic>
        <p:pic>
          <p:nvPicPr>
            <p:cNvPr id="145" name="Google Shape;145;p22"/>
            <p:cNvPicPr preferRelativeResize="0"/>
            <p:nvPr/>
          </p:nvPicPr>
          <p:blipFill>
            <a:blip r:embed="rId4">
              <a:alphaModFix/>
            </a:blip>
            <a:stretch>
              <a:fillRect/>
            </a:stretch>
          </p:blipFill>
          <p:spPr>
            <a:xfrm>
              <a:off x="15838893" y="5219800"/>
              <a:ext cx="831875" cy="2296325"/>
            </a:xfrm>
            <a:prstGeom prst="rect">
              <a:avLst/>
            </a:prstGeom>
            <a:noFill/>
            <a:ln>
              <a:noFill/>
            </a:ln>
          </p:spPr>
        </p:pic>
        <p:pic>
          <p:nvPicPr>
            <p:cNvPr id="146" name="Google Shape;146;p22"/>
            <p:cNvPicPr preferRelativeResize="0"/>
            <p:nvPr/>
          </p:nvPicPr>
          <p:blipFill>
            <a:blip r:embed="rId4">
              <a:alphaModFix/>
            </a:blip>
            <a:stretch>
              <a:fillRect/>
            </a:stretch>
          </p:blipFill>
          <p:spPr>
            <a:xfrm>
              <a:off x="16774118" y="5219800"/>
              <a:ext cx="831875" cy="2296325"/>
            </a:xfrm>
            <a:prstGeom prst="rect">
              <a:avLst/>
            </a:prstGeom>
            <a:noFill/>
            <a:ln>
              <a:noFill/>
            </a:ln>
          </p:spPr>
        </p:pic>
        <p:pic>
          <p:nvPicPr>
            <p:cNvPr id="147" name="Google Shape;147;p22"/>
            <p:cNvPicPr preferRelativeResize="0"/>
            <p:nvPr/>
          </p:nvPicPr>
          <p:blipFill>
            <a:blip r:embed="rId4">
              <a:alphaModFix/>
            </a:blip>
            <a:stretch>
              <a:fillRect/>
            </a:stretch>
          </p:blipFill>
          <p:spPr>
            <a:xfrm>
              <a:off x="17709343" y="5219800"/>
              <a:ext cx="831875" cy="2296325"/>
            </a:xfrm>
            <a:prstGeom prst="rect">
              <a:avLst/>
            </a:prstGeom>
            <a:noFill/>
            <a:ln>
              <a:noFill/>
            </a:ln>
          </p:spPr>
        </p:pic>
        <p:pic>
          <p:nvPicPr>
            <p:cNvPr id="148" name="Google Shape;148;p22"/>
            <p:cNvPicPr preferRelativeResize="0"/>
            <p:nvPr/>
          </p:nvPicPr>
          <p:blipFill>
            <a:blip r:embed="rId4">
              <a:alphaModFix/>
            </a:blip>
            <a:stretch>
              <a:fillRect/>
            </a:stretch>
          </p:blipFill>
          <p:spPr>
            <a:xfrm>
              <a:off x="14895855" y="7654375"/>
              <a:ext cx="831875" cy="2296325"/>
            </a:xfrm>
            <a:prstGeom prst="rect">
              <a:avLst/>
            </a:prstGeom>
            <a:noFill/>
            <a:ln>
              <a:noFill/>
            </a:ln>
          </p:spPr>
        </p:pic>
        <p:pic>
          <p:nvPicPr>
            <p:cNvPr id="149" name="Google Shape;149;p22"/>
            <p:cNvPicPr preferRelativeResize="0"/>
            <p:nvPr/>
          </p:nvPicPr>
          <p:blipFill>
            <a:blip r:embed="rId4">
              <a:alphaModFix/>
            </a:blip>
            <a:stretch>
              <a:fillRect/>
            </a:stretch>
          </p:blipFill>
          <p:spPr>
            <a:xfrm>
              <a:off x="15838905" y="7654375"/>
              <a:ext cx="831875" cy="2296325"/>
            </a:xfrm>
            <a:prstGeom prst="rect">
              <a:avLst/>
            </a:prstGeom>
            <a:noFill/>
            <a:ln>
              <a:noFill/>
            </a:ln>
          </p:spPr>
        </p:pic>
        <p:pic>
          <p:nvPicPr>
            <p:cNvPr id="150" name="Google Shape;150;p22"/>
            <p:cNvPicPr preferRelativeResize="0"/>
            <p:nvPr/>
          </p:nvPicPr>
          <p:blipFill>
            <a:blip r:embed="rId4">
              <a:alphaModFix/>
            </a:blip>
            <a:stretch>
              <a:fillRect/>
            </a:stretch>
          </p:blipFill>
          <p:spPr>
            <a:xfrm>
              <a:off x="17709343" y="7654375"/>
              <a:ext cx="831875" cy="2296325"/>
            </a:xfrm>
            <a:prstGeom prst="rect">
              <a:avLst/>
            </a:prstGeom>
            <a:noFill/>
            <a:ln>
              <a:noFill/>
            </a:ln>
          </p:spPr>
        </p:pic>
        <p:pic>
          <p:nvPicPr>
            <p:cNvPr id="151" name="Google Shape;151;p22"/>
            <p:cNvPicPr preferRelativeResize="0"/>
            <p:nvPr/>
          </p:nvPicPr>
          <p:blipFill>
            <a:blip r:embed="rId4">
              <a:alphaModFix/>
            </a:blip>
            <a:stretch>
              <a:fillRect/>
            </a:stretch>
          </p:blipFill>
          <p:spPr>
            <a:xfrm>
              <a:off x="16789743" y="7654375"/>
              <a:ext cx="831875" cy="2296325"/>
            </a:xfrm>
            <a:prstGeom prst="rect">
              <a:avLst/>
            </a:prstGeom>
            <a:noFill/>
            <a:ln>
              <a:noFill/>
            </a:ln>
          </p:spPr>
        </p:pic>
        <p:pic>
          <p:nvPicPr>
            <p:cNvPr id="152" name="Google Shape;152;p22"/>
            <p:cNvPicPr preferRelativeResize="0"/>
            <p:nvPr/>
          </p:nvPicPr>
          <p:blipFill>
            <a:blip r:embed="rId4">
              <a:alphaModFix/>
            </a:blip>
            <a:stretch>
              <a:fillRect/>
            </a:stretch>
          </p:blipFill>
          <p:spPr>
            <a:xfrm>
              <a:off x="18644568" y="5219800"/>
              <a:ext cx="831875" cy="2296325"/>
            </a:xfrm>
            <a:prstGeom prst="rect">
              <a:avLst/>
            </a:prstGeom>
            <a:noFill/>
            <a:ln>
              <a:noFill/>
            </a:ln>
          </p:spPr>
        </p:pic>
        <p:pic>
          <p:nvPicPr>
            <p:cNvPr id="153" name="Google Shape;153;p22"/>
            <p:cNvPicPr preferRelativeResize="0"/>
            <p:nvPr/>
          </p:nvPicPr>
          <p:blipFill>
            <a:blip r:embed="rId5">
              <a:alphaModFix/>
            </a:blip>
            <a:stretch>
              <a:fillRect/>
            </a:stretch>
          </p:blipFill>
          <p:spPr>
            <a:xfrm>
              <a:off x="18628950" y="7654388"/>
              <a:ext cx="831875" cy="2296307"/>
            </a:xfrm>
            <a:prstGeom prst="rect">
              <a:avLst/>
            </a:prstGeom>
            <a:noFill/>
            <a:ln>
              <a:noFill/>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Global Brigades">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2652</TotalTime>
  <Words>2946</Words>
  <Application>Microsoft Office PowerPoint</Application>
  <PresentationFormat>Custom</PresentationFormat>
  <Paragraphs>359</Paragraphs>
  <Slides>38</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Times New Roman</vt:lpstr>
      <vt:lpstr>Symbol</vt:lpstr>
      <vt:lpstr>Arial</vt:lpstr>
      <vt:lpstr>Source Sans Pro</vt:lpstr>
      <vt:lpstr>Source Sans Pro SemiBold</vt:lpstr>
      <vt:lpstr>Calibri</vt:lpstr>
      <vt:lpstr>Raleway</vt:lpstr>
      <vt:lpstr>Global Brigades</vt:lpstr>
      <vt:lpstr>Public Health Brigades Information Session</vt:lpstr>
      <vt:lpstr>About Global Brigades</vt:lpstr>
      <vt:lpstr>Public Health Brigade to Ghana</vt:lpstr>
      <vt:lpstr>Ghana Photos 2019</vt:lpstr>
      <vt:lpstr>About Global Brigades</vt:lpstr>
      <vt:lpstr>Global Brigades delivers integrated health and economic programs to meet a community’s development goals. </vt:lpstr>
      <vt:lpstr>Ghana</vt:lpstr>
      <vt:lpstr>Why Public Health?</vt:lpstr>
      <vt:lpstr>Why Public Health? The Challenges</vt:lpstr>
      <vt:lpstr>Why Public Health? The Challenges</vt:lpstr>
      <vt:lpstr>Public Health  Program</vt:lpstr>
      <vt:lpstr>Meet the Team</vt:lpstr>
      <vt:lpstr>The Public Health Program</vt:lpstr>
      <vt:lpstr>Public Health Projects</vt:lpstr>
      <vt:lpstr>Public Health Brigades</vt:lpstr>
      <vt:lpstr>Public Health Brigades</vt:lpstr>
      <vt:lpstr>Public Health Brigades</vt:lpstr>
      <vt:lpstr>Sample Itinerary (8 Days)</vt:lpstr>
      <vt:lpstr>Itinerary</vt:lpstr>
      <vt:lpstr>Itinerary</vt:lpstr>
      <vt:lpstr>Itinerary</vt:lpstr>
      <vt:lpstr>Itinerary</vt:lpstr>
      <vt:lpstr>Itinerary</vt:lpstr>
      <vt:lpstr>Itinerary</vt:lpstr>
      <vt:lpstr>Public Health Brigades</vt:lpstr>
      <vt:lpstr>The Result</vt:lpstr>
      <vt:lpstr>The Result</vt:lpstr>
      <vt:lpstr>Get Involved</vt:lpstr>
      <vt:lpstr>PUBLIC HEALTH BRIGADES INFO SESSION – TOTAL CONTRIBUTION</vt:lpstr>
      <vt:lpstr>PUBLIC HEALTH BRIGADES INFO SESSION</vt:lpstr>
      <vt:lpstr>Health &amp; Safety</vt:lpstr>
      <vt:lpstr>COVID-19 PRECAUTIONS</vt:lpstr>
      <vt:lpstr>Insurance</vt:lpstr>
      <vt:lpstr>Protecting your investment</vt:lpstr>
      <vt:lpstr>PUBLIC HEALTH BRIGADES INFO SESSION – CONTACT INFORMATION</vt:lpstr>
      <vt:lpstr>Apply for your passport book @ your local post office</vt:lpstr>
      <vt:lpstr>PUBLIC HEALTH BRIGADES INFO SESSION – JOIN THE NEXT BRIGADE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Brigades Information Session</dc:title>
  <dc:creator>Schoenberg, Amy</dc:creator>
  <cp:lastModifiedBy>Schoenberg, Amy</cp:lastModifiedBy>
  <cp:revision>42</cp:revision>
  <dcterms:modified xsi:type="dcterms:W3CDTF">2021-11-01T18:17:49Z</dcterms:modified>
</cp:coreProperties>
</file>